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Lst>
  <p:sldSz cx="9144000" cy="6858000" type="screen4x3"/>
  <p:notesSz cx="6858000" cy="9144000"/>
  <p:embeddedFontLst>
    <p:embeddedFont>
      <p:font typeface="EB Garamond" charset="0"/>
      <p:regular r:id="rId79"/>
      <p:bold r:id="rId80"/>
      <p:italic r:id="rId81"/>
      <p:boldItalic r:id="rId82"/>
    </p:embeddedFont>
    <p:embeddedFont>
      <p:font typeface="Arial Narrow" pitchFamily="34" charset="0"/>
      <p:regular r:id="rId83"/>
      <p:bold r:id="rId84"/>
      <p:italic r:id="rId85"/>
      <p:boldItalic r:id="rId86"/>
    </p:embeddedFont>
    <p:embeddedFont>
      <p:font typeface="Gill Sans" charset="0"/>
      <p:regular r:id="rId87"/>
      <p:bold r:id="rId88"/>
    </p:embeddedFont>
    <p:embeddedFont>
      <p:font typeface="Calibri" pitchFamily="34" charset="0"/>
      <p:regular r:id="rId89"/>
      <p:bold r:id="rId90"/>
      <p:italic r:id="rId91"/>
      <p:boldItalic r:id="rId92"/>
    </p:embeddedFont>
    <p:embeddedFont>
      <p:font typeface="Consolas" pitchFamily="49" charset="0"/>
      <p:regular r:id="rId93"/>
      <p:bold r:id="rId94"/>
      <p:italic r:id="rId95"/>
      <p:boldItalic r:id="rId96"/>
    </p:embeddedFont>
    <p:embeddedFont>
      <p:font typeface="Sorts Mill Goudy" charset="0"/>
      <p:regular r:id="rId97"/>
      <p:italic r:id="rId98"/>
    </p:embeddedFont>
    <p:embeddedFont>
      <p:font typeface="Bell MT" pitchFamily="18" charset="0"/>
      <p:regular r:id="rId99"/>
      <p:bold r:id="rId100"/>
      <p:italic r:id="rId101"/>
    </p:embeddedFont>
    <p:embeddedFont>
      <p:font typeface="Algerian" pitchFamily="82" charset="0"/>
      <p:regular r:id="rId102"/>
    </p:embeddedFont>
    <p:embeddedFont>
      <p:font typeface="Jacques Francois Shadow" charset="0"/>
      <p:regular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C1E4E1A7-FD12-4367-883B-2C8391273D80}" styleName="Table_0">
    <a:wholeTbl>
      <a:tcTxStyle>
        <a:font>
          <a:latin typeface="Arial"/>
          <a:ea typeface="Arial"/>
          <a:cs typeface="Arial"/>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87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7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1048587"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8"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048621" name="Google Shape;1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22" name="Google Shape;13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048624" name="Google Shape;14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25" name="Google Shape;14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048627" name="Google Shape;1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28" name="Google Shape;14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048630" name="Google Shape;15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1" name="Google Shape;15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048633" name="Google Shape;1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4" name="Google Shape;16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048636" name="Google Shape;16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37" name="Google Shape;16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048639" name="Google Shape;17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40" name="Google Shape;17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048642" name="Google Shape;17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43" name="Google Shape;17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048645" name="Google Shape;18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46" name="Google Shape;18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048648" name="Google Shape;19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49" name="Google Shape;19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1048595"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96"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048651" name="Google Shape;19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2" name="Google Shape;19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1048654" name="Google Shape;20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5" name="Google Shape;20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1048657" name="Google Shape;20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58" name="Google Shape;20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1048662" name="Google Shape;21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3" name="Google Shape;21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1048665" name="Google Shape;22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6" name="Google Shape;223;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1048668" name="Google Shape;22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69" name="Google Shape;230;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1048671" name="Google Shape;23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2" name="Google Shape;236;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1048674" name="Google Shape;24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5" name="Google Shape;242;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1048677" name="Google Shape;24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78" name="Google Shape;24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1048680" name="Google Shape;25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1" name="Google Shape;25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1048601"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02"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1048683" name="Google Shape;26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4" name="Google Shape;26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1048686" name="Google Shape;26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7" name="Google Shape;26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1048688" name="Google Shape;27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9" name="Google Shape;27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1048694" name="Google Shape;27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95" name="Google Shape;27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1048697" name="Google Shape;29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98" name="Google Shape;291;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1048700" name="Google Shape;29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01" name="Google Shape;298;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1048703" name="Google Shape;30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04" name="Google Shape;304;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1048706" name="Google Shape;31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07" name="Google Shape;31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1048710" name="Google Shape;31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11" name="Google Shape;317;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1048713" name="Google Shape;32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14" name="Google Shape;32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1048603"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04"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1048716" name="Google Shape;33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17" name="Google Shape;33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1048719" name="Google Shape;33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20" name="Google Shape;337;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1048722" name="Google Shape;343;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23" name="Google Shape;344;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1048725" name="Google Shape;34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26" name="Google Shape;350;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1048728" name="Google Shape;35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29" name="Google Shape;356;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1048731" name="Google Shape;36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32" name="Google Shape;362;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1048734" name="Google Shape;36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35" name="Google Shape;369;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1048737" name="Google Shape;37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38" name="Google Shape;375;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1048740" name="Google Shape;380;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41" name="Google Shape;381;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1048743" name="Google Shape;38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44" name="Google Shape;387;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8606" name="Google Shape;1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07" name="Google Shape;10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1048746" name="Google Shape;392;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47" name="Google Shape;393;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1048749" name="Google Shape;39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50" name="Google Shape;400;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1048752" name="Google Shape;405;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53" name="Google Shape;406;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1048755" name="Google Shape;411;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56" name="Google Shape;412;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1048758" name="Google Shape;417;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59" name="Google Shape;418;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1048761" name="Google Shape;42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62" name="Google Shape;424;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1048764" name="Google Shape;429;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65" name="Google Shape;430;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1048767" name="Google Shape;435;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68" name="Google Shape;43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1048770" name="Google Shape;441;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71" name="Google Shape;442;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1048773" name="Google Shape;447;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74" name="Google Shape;448;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048609" name="Google Shape;1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10" name="Google Shape;1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1048776" name="Google Shape;45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77" name="Google Shape;455;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1048779" name="Google Shape;460;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80" name="Google Shape;46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1048782" name="Google Shape;466;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83" name="Google Shape;467;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1048785" name="Google Shape;472;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86" name="Google Shape;473;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1048788" name="Google Shape;478;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89" name="Google Shape;479;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1048791" name="Google Shape;48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92" name="Google Shape;485;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1048794" name="Google Shape;491;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95" name="Google Shape;492;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1048797" name="Google Shape;498;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98" name="Google Shape;499;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1048800" name="Google Shape;504;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01" name="Google Shape;505;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1048803" name="Google Shape;51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04" name="Google Shape;511;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048612" name="Google Shape;1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13" name="Google Shape;11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1048806" name="Google Shape;516;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07" name="Google Shape;517;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1048810" name="Google Shape;522;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11" name="Google Shape;523;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1048814" name="Google Shape;529;g64dd1e9bd7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15" name="Google Shape;530;g64dd1e9b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1048817" name="Google Shape;536;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18" name="Google Shape;537;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1048820" name="Google Shape;542;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21" name="Google Shape;543;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1048823" name="Google Shape;548;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24" name="Google Shape;549;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1048826" name="Google Shape;554;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827" name="Google Shape;555;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048615"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16" name="Google Shape;12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048618"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19" name="Google Shape;13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048581"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582"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048583"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4"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85"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1048847"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48"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lvl1pPr>
            <a:lvl2pPr marL="914400" lvl="1" indent="-342900" algn="l">
              <a:spcBef>
                <a:spcPts val="360"/>
              </a:spcBef>
              <a:spcAft>
                <a:spcPts val="0"/>
              </a:spcAft>
              <a:buClr>
                <a:schemeClr val="dk1"/>
              </a:buClr>
              <a:buSzPts val="1800"/>
              <a:buChar char="–"/>
            </a:lvl2pPr>
            <a:lvl3pPr marL="1371600" lvl="2" indent="-342900" algn="l">
              <a:spcBef>
                <a:spcPts val="360"/>
              </a:spcBef>
              <a:spcAft>
                <a:spcPts val="0"/>
              </a:spcAft>
              <a:buClr>
                <a:schemeClr val="dk1"/>
              </a:buClr>
              <a:buSzPts val="1800"/>
              <a:buChar char="•"/>
            </a:lvl3pPr>
            <a:lvl4pPr marL="1828800" lvl="3" indent="-342900" algn="l">
              <a:spcBef>
                <a:spcPts val="360"/>
              </a:spcBef>
              <a:spcAft>
                <a:spcPts val="0"/>
              </a:spcAft>
              <a:buClr>
                <a:schemeClr val="dk1"/>
              </a:buClr>
              <a:buSzPts val="1800"/>
              <a:buChar char="–"/>
            </a:lvl4pPr>
            <a:lvl5pPr marL="2286000" lvl="4" indent="-342900" algn="l">
              <a:spcBef>
                <a:spcPts val="360"/>
              </a:spcBef>
              <a:spcAft>
                <a:spcPts val="0"/>
              </a:spcAft>
              <a:buClr>
                <a:schemeClr val="dk1"/>
              </a:buClr>
              <a:buSzPts val="1800"/>
              <a:buChar char="»"/>
            </a:lvl5pPr>
            <a:lvl6pPr marL="2743200" lvl="5" indent="-342900" algn="l">
              <a:spcBef>
                <a:spcPts val="360"/>
              </a:spcBef>
              <a:spcAft>
                <a:spcPts val="0"/>
              </a:spcAft>
              <a:buClr>
                <a:schemeClr val="dk1"/>
              </a:buClr>
              <a:buSzPts val="1800"/>
              <a:buChar char="•"/>
            </a:lvl6pPr>
            <a:lvl7pPr marL="3200400" lvl="6" indent="-342900" algn="l">
              <a:spcBef>
                <a:spcPts val="360"/>
              </a:spcBef>
              <a:spcAft>
                <a:spcPts val="0"/>
              </a:spcAft>
              <a:buClr>
                <a:schemeClr val="dk1"/>
              </a:buClr>
              <a:buSzPts val="1800"/>
              <a:buChar char="•"/>
            </a:lvl7pPr>
            <a:lvl8pPr marL="3657600" lvl="7" indent="-342900" algn="l">
              <a:spcBef>
                <a:spcPts val="360"/>
              </a:spcBef>
              <a:spcAft>
                <a:spcPts val="0"/>
              </a:spcAft>
              <a:buClr>
                <a:schemeClr val="dk1"/>
              </a:buClr>
              <a:buSzPts val="1800"/>
              <a:buChar char="•"/>
            </a:lvl8pPr>
            <a:lvl9pPr marL="4114800" lvl="8" indent="-342900" algn="l">
              <a:spcBef>
                <a:spcPts val="360"/>
              </a:spcBef>
              <a:spcAft>
                <a:spcPts val="0"/>
              </a:spcAft>
              <a:buClr>
                <a:schemeClr val="dk1"/>
              </a:buClr>
              <a:buSzPts val="1800"/>
              <a:buChar char="•"/>
            </a:lvl9pPr>
          </a:lstStyle>
          <a:p>
            <a:endParaRPr/>
          </a:p>
        </p:txBody>
      </p:sp>
      <p:sp>
        <p:nvSpPr>
          <p:cNvPr id="1048849"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0"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1"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1048836"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37"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lvl1pPr>
            <a:lvl2pPr marL="914400" lvl="1" indent="-342900" algn="l">
              <a:spcBef>
                <a:spcPts val="360"/>
              </a:spcBef>
              <a:spcAft>
                <a:spcPts val="0"/>
              </a:spcAft>
              <a:buClr>
                <a:schemeClr val="dk1"/>
              </a:buClr>
              <a:buSzPts val="1800"/>
              <a:buChar char="–"/>
            </a:lvl2pPr>
            <a:lvl3pPr marL="1371600" lvl="2" indent="-342900" algn="l">
              <a:spcBef>
                <a:spcPts val="360"/>
              </a:spcBef>
              <a:spcAft>
                <a:spcPts val="0"/>
              </a:spcAft>
              <a:buClr>
                <a:schemeClr val="dk1"/>
              </a:buClr>
              <a:buSzPts val="1800"/>
              <a:buChar char="•"/>
            </a:lvl3pPr>
            <a:lvl4pPr marL="1828800" lvl="3" indent="-342900" algn="l">
              <a:spcBef>
                <a:spcPts val="360"/>
              </a:spcBef>
              <a:spcAft>
                <a:spcPts val="0"/>
              </a:spcAft>
              <a:buClr>
                <a:schemeClr val="dk1"/>
              </a:buClr>
              <a:buSzPts val="1800"/>
              <a:buChar char="–"/>
            </a:lvl4pPr>
            <a:lvl5pPr marL="2286000" lvl="4" indent="-342900" algn="l">
              <a:spcBef>
                <a:spcPts val="360"/>
              </a:spcBef>
              <a:spcAft>
                <a:spcPts val="0"/>
              </a:spcAft>
              <a:buClr>
                <a:schemeClr val="dk1"/>
              </a:buClr>
              <a:buSzPts val="1800"/>
              <a:buChar char="»"/>
            </a:lvl5pPr>
            <a:lvl6pPr marL="2743200" lvl="5" indent="-342900" algn="l">
              <a:spcBef>
                <a:spcPts val="360"/>
              </a:spcBef>
              <a:spcAft>
                <a:spcPts val="0"/>
              </a:spcAft>
              <a:buClr>
                <a:schemeClr val="dk1"/>
              </a:buClr>
              <a:buSzPts val="1800"/>
              <a:buChar char="•"/>
            </a:lvl6pPr>
            <a:lvl7pPr marL="3200400" lvl="6" indent="-342900" algn="l">
              <a:spcBef>
                <a:spcPts val="360"/>
              </a:spcBef>
              <a:spcAft>
                <a:spcPts val="0"/>
              </a:spcAft>
              <a:buClr>
                <a:schemeClr val="dk1"/>
              </a:buClr>
              <a:buSzPts val="1800"/>
              <a:buChar char="•"/>
            </a:lvl7pPr>
            <a:lvl8pPr marL="3657600" lvl="7" indent="-342900" algn="l">
              <a:spcBef>
                <a:spcPts val="360"/>
              </a:spcBef>
              <a:spcAft>
                <a:spcPts val="0"/>
              </a:spcAft>
              <a:buClr>
                <a:schemeClr val="dk1"/>
              </a:buClr>
              <a:buSzPts val="1800"/>
              <a:buChar char="•"/>
            </a:lvl8pPr>
            <a:lvl9pPr marL="4114800" lvl="8" indent="-342900" algn="l">
              <a:spcBef>
                <a:spcPts val="360"/>
              </a:spcBef>
              <a:spcAft>
                <a:spcPts val="0"/>
              </a:spcAft>
              <a:buClr>
                <a:schemeClr val="dk1"/>
              </a:buClr>
              <a:buSzPts val="1800"/>
              <a:buChar char="•"/>
            </a:lvl9pPr>
          </a:lstStyle>
          <a:p>
            <a:endParaRPr/>
          </a:p>
        </p:txBody>
      </p:sp>
      <p:sp>
        <p:nvSpPr>
          <p:cNvPr id="1048838"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9"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0"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048589"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590"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lvl1pPr>
            <a:lvl2pPr marL="914400" lvl="1" indent="-342900" algn="l">
              <a:spcBef>
                <a:spcPts val="360"/>
              </a:spcBef>
              <a:spcAft>
                <a:spcPts val="0"/>
              </a:spcAft>
              <a:buClr>
                <a:schemeClr val="dk1"/>
              </a:buClr>
              <a:buSzPts val="1800"/>
              <a:buChar char="–"/>
            </a:lvl2pPr>
            <a:lvl3pPr marL="1371600" lvl="2" indent="-342900" algn="l">
              <a:spcBef>
                <a:spcPts val="360"/>
              </a:spcBef>
              <a:spcAft>
                <a:spcPts val="0"/>
              </a:spcAft>
              <a:buClr>
                <a:schemeClr val="dk1"/>
              </a:buClr>
              <a:buSzPts val="1800"/>
              <a:buChar char="•"/>
            </a:lvl3pPr>
            <a:lvl4pPr marL="1828800" lvl="3" indent="-342900" algn="l">
              <a:spcBef>
                <a:spcPts val="360"/>
              </a:spcBef>
              <a:spcAft>
                <a:spcPts val="0"/>
              </a:spcAft>
              <a:buClr>
                <a:schemeClr val="dk1"/>
              </a:buClr>
              <a:buSzPts val="1800"/>
              <a:buChar char="–"/>
            </a:lvl4pPr>
            <a:lvl5pPr marL="2286000" lvl="4" indent="-342900" algn="l">
              <a:spcBef>
                <a:spcPts val="360"/>
              </a:spcBef>
              <a:spcAft>
                <a:spcPts val="0"/>
              </a:spcAft>
              <a:buClr>
                <a:schemeClr val="dk1"/>
              </a:buClr>
              <a:buSzPts val="1800"/>
              <a:buChar char="»"/>
            </a:lvl5pPr>
            <a:lvl6pPr marL="2743200" lvl="5" indent="-342900" algn="l">
              <a:spcBef>
                <a:spcPts val="360"/>
              </a:spcBef>
              <a:spcAft>
                <a:spcPts val="0"/>
              </a:spcAft>
              <a:buClr>
                <a:schemeClr val="dk1"/>
              </a:buClr>
              <a:buSzPts val="1800"/>
              <a:buChar char="•"/>
            </a:lvl6pPr>
            <a:lvl7pPr marL="3200400" lvl="6" indent="-342900" algn="l">
              <a:spcBef>
                <a:spcPts val="360"/>
              </a:spcBef>
              <a:spcAft>
                <a:spcPts val="0"/>
              </a:spcAft>
              <a:buClr>
                <a:schemeClr val="dk1"/>
              </a:buClr>
              <a:buSzPts val="1800"/>
              <a:buChar char="•"/>
            </a:lvl7pPr>
            <a:lvl8pPr marL="3657600" lvl="7" indent="-342900" algn="l">
              <a:spcBef>
                <a:spcPts val="360"/>
              </a:spcBef>
              <a:spcAft>
                <a:spcPts val="0"/>
              </a:spcAft>
              <a:buClr>
                <a:schemeClr val="dk1"/>
              </a:buClr>
              <a:buSzPts val="1800"/>
              <a:buChar char="•"/>
            </a:lvl8pPr>
            <a:lvl9pPr marL="4114800" lvl="8" indent="-342900" algn="l">
              <a:spcBef>
                <a:spcPts val="360"/>
              </a:spcBef>
              <a:spcAft>
                <a:spcPts val="0"/>
              </a:spcAft>
              <a:buClr>
                <a:schemeClr val="dk1"/>
              </a:buClr>
              <a:buSzPts val="1800"/>
              <a:buChar char="•"/>
            </a:lvl9pPr>
          </a:lstStyle>
          <a:p>
            <a:endParaRPr/>
          </a:p>
        </p:txBody>
      </p:sp>
      <p:sp>
        <p:nvSpPr>
          <p:cNvPr id="1048591"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2"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3"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1048597"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8"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599"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1048852"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53"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48854"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5"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56"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1048857"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58"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048859"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048860"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1"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2"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1048828"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29"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48830"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48831"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48832"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48833"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4"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35"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1048863"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64"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5"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66"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1048867"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68"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48869"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48870"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71"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72"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1048841"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a:p>
        </p:txBody>
      </p:sp>
      <p:sp>
        <p:nvSpPr>
          <p:cNvPr id="1048842"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48843"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48844"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5"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lvl1pPr>
            <a:lvl2pPr lvl="1" algn="l">
              <a:spcBef>
                <a:spcPts val="0"/>
              </a:spcBef>
              <a:spcAft>
                <a:spcPts val="0"/>
              </a:spcAft>
              <a:buSzPts val="1400"/>
              <a:buNone/>
            </a:lvl2pPr>
            <a:lvl3pPr lvl="2" algn="l">
              <a:spcBef>
                <a:spcPts val="0"/>
              </a:spcBef>
              <a:spcAft>
                <a:spcPts val="0"/>
              </a:spcAft>
              <a:buSzPts val="1400"/>
              <a:buNone/>
            </a:lvl3pPr>
            <a:lvl4pPr lvl="3" algn="l">
              <a:spcBef>
                <a:spcPts val="0"/>
              </a:spcBef>
              <a:spcAft>
                <a:spcPts val="0"/>
              </a:spcAft>
              <a:buSzPts val="1400"/>
              <a:buNone/>
            </a:lvl4pPr>
            <a:lvl5pPr lvl="4" algn="l">
              <a:spcBef>
                <a:spcPts val="0"/>
              </a:spcBef>
              <a:spcAft>
                <a:spcPts val="0"/>
              </a:spcAft>
              <a:buSzPts val="1400"/>
              <a:buNone/>
            </a:lvl5pPr>
            <a:lvl6pPr lvl="5" algn="l">
              <a:spcBef>
                <a:spcPts val="0"/>
              </a:spcBef>
              <a:spcAft>
                <a:spcPts val="0"/>
              </a:spcAft>
              <a:buSzPts val="1400"/>
              <a:buNone/>
            </a:lvl6pPr>
            <a:lvl7pPr lvl="6" algn="l">
              <a:spcBef>
                <a:spcPts val="0"/>
              </a:spcBef>
              <a:spcAft>
                <a:spcPts val="0"/>
              </a:spcAft>
              <a:buSzPts val="1400"/>
              <a:buNone/>
            </a:lvl7pPr>
            <a:lvl8pPr lvl="7" algn="l">
              <a:spcBef>
                <a:spcPts val="0"/>
              </a:spcBef>
              <a:spcAft>
                <a:spcPts val="0"/>
              </a:spcAft>
              <a:buSzPts val="1400"/>
              <a:buNone/>
            </a:lvl8pPr>
            <a:lvl9pPr lvl="8" algn="l">
              <a:spcBef>
                <a:spcPts val="0"/>
              </a:spcBef>
              <a:spcAft>
                <a:spcPts val="0"/>
              </a:spcAft>
              <a:buSzPts val="1400"/>
              <a:buNone/>
            </a:lvl9pPr>
          </a:lstStyle>
          <a:p>
            <a:endParaRPr/>
          </a:p>
        </p:txBody>
      </p:sp>
      <p:sp>
        <p:nvSpPr>
          <p:cNvPr id="1048846"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857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857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7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858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097152" name="Google Shape;84;p13" descr="C:\Users\P.Ravalika\Documents\images (23).jpeg"/>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586" name="Google Shape;85;p13"/>
          <p:cNvSpPr txBox="1"/>
          <p:nvPr/>
        </p:nvSpPr>
        <p:spPr>
          <a:xfrm>
            <a:off x="1571604" y="1928802"/>
            <a:ext cx="6000792" cy="23083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7200" b="0" i="0" u="none" strike="noStrike" cap="none">
                <a:solidFill>
                  <a:srgbClr val="FF0000"/>
                </a:solidFill>
                <a:latin typeface="EB Garamond"/>
                <a:ea typeface="EB Garamond"/>
                <a:cs typeface="EB Garamond"/>
                <a:sym typeface="EB Garamond"/>
              </a:rPr>
              <a:t>PAINT INDUSTRY</a:t>
            </a:r>
            <a:endParaRPr sz="7200" b="0" i="0" u="none" strike="noStrike" cap="none">
              <a:solidFill>
                <a:srgbClr val="FF0000"/>
              </a:solidFill>
              <a:latin typeface="EB Garamond"/>
              <a:ea typeface="EB Garamond"/>
              <a:cs typeface="EB Garamond"/>
              <a:sym typeface="EB Garamond"/>
            </a:endParaRP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097162" name="Google Shape;138;p22"/>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20" name="Google Shape;139;p22"/>
          <p:cNvSpPr txBox="1"/>
          <p:nvPr/>
        </p:nvSpPr>
        <p:spPr>
          <a:xfrm>
            <a:off x="3500430" y="1357298"/>
            <a:ext cx="5143536" cy="35394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00B0F0"/>
                </a:solidFill>
                <a:latin typeface="Consolas"/>
                <a:ea typeface="Consolas"/>
                <a:cs typeface="Consolas"/>
                <a:sym typeface="Consolas"/>
              </a:rPr>
              <a:t>KEY PERSONS</a:t>
            </a:r>
          </a:p>
          <a:p>
            <a:pPr marL="0" marR="0" lvl="0" indent="0" algn="l" rtl="0">
              <a:spcBef>
                <a:spcPts val="0"/>
              </a:spcBef>
              <a:spcAft>
                <a:spcPts val="0"/>
              </a:spcAft>
              <a:buNone/>
            </a:pPr>
            <a:r>
              <a:rPr lang="en-IN" sz="3200">
                <a:solidFill>
                  <a:srgbClr val="953734"/>
                </a:solidFill>
                <a:latin typeface="Consolas"/>
                <a:ea typeface="Consolas"/>
                <a:cs typeface="Consolas"/>
                <a:sym typeface="Consolas"/>
              </a:rPr>
              <a:t>KULDIP SINGHDHINGRA(CHAIRMAN)</a:t>
            </a:r>
          </a:p>
          <a:p>
            <a:pPr marL="0" marR="0" lvl="0" indent="0" algn="l" rtl="0">
              <a:spcBef>
                <a:spcPts val="0"/>
              </a:spcBef>
              <a:spcAft>
                <a:spcPts val="0"/>
              </a:spcAft>
              <a:buNone/>
            </a:pPr>
            <a:r>
              <a:rPr lang="en-IN" sz="3200">
                <a:solidFill>
                  <a:srgbClr val="953734"/>
                </a:solidFill>
                <a:latin typeface="Consolas"/>
                <a:ea typeface="Consolas"/>
                <a:cs typeface="Consolas"/>
                <a:sym typeface="Consolas"/>
              </a:rPr>
              <a:t>GURBACHAN SINGH DHINGRA (VICE CHAIRMAN)</a:t>
            </a:r>
          </a:p>
          <a:p>
            <a:pPr marL="0" marR="0" lvl="0" indent="0" algn="l" rtl="0">
              <a:spcBef>
                <a:spcPts val="0"/>
              </a:spcBef>
              <a:spcAft>
                <a:spcPts val="0"/>
              </a:spcAft>
              <a:buNone/>
            </a:pPr>
            <a:r>
              <a:rPr lang="en-IN" sz="3200">
                <a:solidFill>
                  <a:srgbClr val="953734"/>
                </a:solidFill>
                <a:latin typeface="Consolas"/>
                <a:ea typeface="Consolas"/>
                <a:cs typeface="Consolas"/>
                <a:sym typeface="Consolas"/>
              </a:rPr>
              <a:t>ABHIJIT ROY (CEO)</a:t>
            </a:r>
            <a:endParaRPr sz="3200">
              <a:solidFill>
                <a:srgbClr val="953734"/>
              </a:solidFill>
              <a:latin typeface="Consolas"/>
              <a:ea typeface="Consolas"/>
              <a:cs typeface="Consolas"/>
              <a:sym typeface="Consolas"/>
            </a:endParaRPr>
          </a:p>
        </p:txBody>
      </p:sp>
    </p:spTree>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097163" name="Google Shape;144;p23"/>
          <p:cNvPicPr preferRelativeResize="0">
            <a:picLocks/>
          </p:cNvPicPr>
          <p:nvPr/>
        </p:nvPicPr>
        <p:blipFill rotWithShape="1">
          <a:blip r:embed="rId3">
            <a:alphaModFix/>
          </a:blip>
          <a:srcRect b="5356"/>
          <a:stretch>
            <a:fillRect/>
          </a:stretch>
        </p:blipFill>
        <p:spPr>
          <a:xfrm>
            <a:off x="0" y="0"/>
            <a:ext cx="9144000" cy="6858000"/>
          </a:xfrm>
          <a:prstGeom prst="rect">
            <a:avLst/>
          </a:prstGeom>
          <a:noFill/>
          <a:ln>
            <a:noFill/>
          </a:ln>
        </p:spPr>
      </p:pic>
      <p:sp>
        <p:nvSpPr>
          <p:cNvPr id="1048623" name="Google Shape;145;p23"/>
          <p:cNvSpPr txBox="1"/>
          <p:nvPr/>
        </p:nvSpPr>
        <p:spPr>
          <a:xfrm>
            <a:off x="857224" y="714356"/>
            <a:ext cx="4500594" cy="34778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400">
                <a:solidFill>
                  <a:srgbClr val="7F7F7F"/>
                </a:solidFill>
                <a:latin typeface="Consolas"/>
                <a:ea typeface="Consolas"/>
                <a:cs typeface="Consolas"/>
                <a:sym typeface="Consolas"/>
              </a:rPr>
              <a:t>PRODUCTS</a:t>
            </a:r>
          </a:p>
          <a:p>
            <a:pPr marL="0" marR="0" lvl="0" indent="0" algn="l" rtl="0">
              <a:spcBef>
                <a:spcPts val="0"/>
              </a:spcBef>
              <a:spcAft>
                <a:spcPts val="0"/>
              </a:spcAft>
              <a:buNone/>
            </a:pPr>
            <a:r>
              <a:rPr lang="en-IN" sz="4400">
                <a:solidFill>
                  <a:schemeClr val="dk1"/>
                </a:solidFill>
                <a:latin typeface="Consolas"/>
                <a:ea typeface="Consolas"/>
                <a:cs typeface="Consolas"/>
                <a:sym typeface="Consolas"/>
              </a:rPr>
              <a:t>1.Paints</a:t>
            </a:r>
          </a:p>
          <a:p>
            <a:pPr marL="0" marR="0" lvl="0" indent="0" algn="l" rtl="0">
              <a:spcBef>
                <a:spcPts val="0"/>
              </a:spcBef>
              <a:spcAft>
                <a:spcPts val="0"/>
              </a:spcAft>
              <a:buNone/>
            </a:pPr>
            <a:r>
              <a:rPr lang="en-IN" sz="4400">
                <a:solidFill>
                  <a:schemeClr val="dk1"/>
                </a:solidFill>
                <a:latin typeface="Consolas"/>
                <a:ea typeface="Consolas"/>
                <a:cs typeface="Consolas"/>
                <a:sym typeface="Consolas"/>
              </a:rPr>
              <a:t>2.Coating</a:t>
            </a:r>
          </a:p>
          <a:p>
            <a:pPr marL="0" marR="0" lvl="0" indent="0" algn="l" rtl="0">
              <a:spcBef>
                <a:spcPts val="0"/>
              </a:spcBef>
              <a:spcAft>
                <a:spcPts val="0"/>
              </a:spcAft>
              <a:buNone/>
            </a:pPr>
            <a:r>
              <a:rPr lang="en-IN" sz="4400">
                <a:solidFill>
                  <a:schemeClr val="dk1"/>
                </a:solidFill>
                <a:latin typeface="Consolas"/>
                <a:ea typeface="Consolas"/>
                <a:cs typeface="Consolas"/>
                <a:sym typeface="Consolas"/>
              </a:rPr>
              <a:t>3.Construction</a:t>
            </a:r>
          </a:p>
          <a:p>
            <a:pPr marL="0" marR="0" lvl="0" indent="0" algn="l" rtl="0">
              <a:spcBef>
                <a:spcPts val="0"/>
              </a:spcBef>
              <a:spcAft>
                <a:spcPts val="0"/>
              </a:spcAft>
              <a:buNone/>
            </a:pPr>
            <a:r>
              <a:rPr lang="en-IN" sz="4400">
                <a:solidFill>
                  <a:schemeClr val="dk1"/>
                </a:solidFill>
                <a:latin typeface="Consolas"/>
                <a:ea typeface="Consolas"/>
                <a:cs typeface="Consolas"/>
                <a:sym typeface="Consolas"/>
              </a:rPr>
              <a:t>4.Chemicals</a:t>
            </a:r>
            <a:endParaRPr sz="4400">
              <a:solidFill>
                <a:schemeClr val="dk1"/>
              </a:solidFill>
              <a:latin typeface="Consolas"/>
              <a:ea typeface="Consolas"/>
              <a:cs typeface="Consolas"/>
              <a:sym typeface="Consolas"/>
            </a:endParaRPr>
          </a:p>
        </p:txBody>
      </p:sp>
    </p:spTree>
  </p:cSld>
  <p:clrMapOvr>
    <a:masterClrMapping/>
  </p:clrMapOvr>
  <p:transition>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097164" name="Google Shape;150;p24"/>
          <p:cNvPicPr preferRelativeResize="0">
            <a:picLocks/>
          </p:cNvPicPr>
          <p:nvPr/>
        </p:nvPicPr>
        <p:blipFill rotWithShape="1">
          <a:blip r:embed="rId3">
            <a:alphaModFix/>
          </a:blip>
          <a:srcRect b="9820"/>
          <a:stretch>
            <a:fillRect/>
          </a:stretch>
        </p:blipFill>
        <p:spPr>
          <a:xfrm>
            <a:off x="0" y="0"/>
            <a:ext cx="9144000" cy="6858000"/>
          </a:xfrm>
          <a:prstGeom prst="rect">
            <a:avLst/>
          </a:prstGeom>
          <a:noFill/>
          <a:ln>
            <a:noFill/>
          </a:ln>
        </p:spPr>
      </p:pic>
      <p:sp>
        <p:nvSpPr>
          <p:cNvPr id="1048626" name="Google Shape;151;p24"/>
          <p:cNvSpPr txBox="1"/>
          <p:nvPr/>
        </p:nvSpPr>
        <p:spPr>
          <a:xfrm>
            <a:off x="1571604" y="1285860"/>
            <a:ext cx="7215238"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600">
                <a:solidFill>
                  <a:srgbClr val="953734"/>
                </a:solidFill>
                <a:latin typeface="Consolas"/>
                <a:ea typeface="Consolas"/>
                <a:cs typeface="Consolas"/>
                <a:sym typeface="Consolas"/>
              </a:rPr>
              <a:t>Revenue:4634 CRORE</a:t>
            </a: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Operating Income:655 CRORE</a:t>
            </a: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Net Income:369 CRORE</a:t>
            </a: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No.Of.Employees:2800+</a:t>
            </a: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Tagline:NO DAGG NO DHAABA</a:t>
            </a: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Website:WWW.BERGERPAINT.COM</a:t>
            </a:r>
            <a:endParaRPr sz="3600">
              <a:solidFill>
                <a:srgbClr val="953734"/>
              </a:solidFill>
              <a:latin typeface="Consolas"/>
              <a:ea typeface="Consolas"/>
              <a:cs typeface="Consolas"/>
              <a:sym typeface="Consolas"/>
            </a:endParaRPr>
          </a:p>
          <a:p>
            <a:pPr marL="0" marR="0" lvl="0" indent="0" algn="l" rtl="0">
              <a:spcBef>
                <a:spcPts val="0"/>
              </a:spcBef>
              <a:spcAft>
                <a:spcPts val="0"/>
              </a:spcAft>
              <a:buNone/>
            </a:pPr>
            <a:r>
              <a:rPr lang="en-IN" sz="3600">
                <a:solidFill>
                  <a:srgbClr val="953734"/>
                </a:solidFill>
                <a:latin typeface="Consolas"/>
                <a:ea typeface="Consolas"/>
                <a:cs typeface="Consolas"/>
                <a:sym typeface="Consolas"/>
              </a:rPr>
              <a:t>Share Price:NSE:254.44 INR</a:t>
            </a:r>
            <a:endParaRPr sz="3600">
              <a:solidFill>
                <a:srgbClr val="953734"/>
              </a:solidFill>
              <a:latin typeface="Consolas"/>
              <a:ea typeface="Consolas"/>
              <a:cs typeface="Consolas"/>
              <a:sym typeface="Consolas"/>
            </a:endParaRPr>
          </a:p>
        </p:txBody>
      </p:sp>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2097165" name="Google Shape;156;p25"/>
          <p:cNvPicPr preferRelativeResize="0">
            <a:picLocks/>
          </p:cNvPicPr>
          <p:nvPr/>
        </p:nvPicPr>
        <p:blipFill rotWithShape="1">
          <a:blip r:embed="rId3">
            <a:alphaModFix/>
          </a:blip>
          <a:srcRect/>
          <a:stretch>
            <a:fillRect/>
          </a:stretch>
        </p:blipFill>
        <p:spPr>
          <a:xfrm>
            <a:off x="0" y="0"/>
            <a:ext cx="9143999" cy="6857999"/>
          </a:xfrm>
          <a:prstGeom prst="rect">
            <a:avLst/>
          </a:prstGeom>
          <a:noFill/>
          <a:ln>
            <a:noFill/>
          </a:ln>
        </p:spPr>
      </p:pic>
      <p:sp>
        <p:nvSpPr>
          <p:cNvPr id="1048629" name="Google Shape;157;p25"/>
          <p:cNvSpPr txBox="1"/>
          <p:nvPr/>
        </p:nvSpPr>
        <p:spPr>
          <a:xfrm>
            <a:off x="4143372" y="1142984"/>
            <a:ext cx="4500594" cy="45243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dirty="0">
                <a:solidFill>
                  <a:srgbClr val="FF6600"/>
                </a:solidFill>
                <a:latin typeface="Consolas"/>
                <a:ea typeface="Consolas"/>
                <a:cs typeface="Consolas"/>
                <a:sym typeface="Consolas"/>
              </a:rPr>
              <a:t>VISION</a:t>
            </a:r>
          </a:p>
          <a:p>
            <a:pPr marL="0" marR="0" lvl="0" indent="0" algn="l" rtl="0">
              <a:spcBef>
                <a:spcPts val="0"/>
              </a:spcBef>
              <a:spcAft>
                <a:spcPts val="0"/>
              </a:spcAft>
              <a:buNone/>
            </a:pPr>
            <a:r>
              <a:rPr lang="en-IN" sz="3600" dirty="0">
                <a:solidFill>
                  <a:srgbClr val="76923C"/>
                </a:solidFill>
                <a:latin typeface="Consolas"/>
                <a:ea typeface="Consolas"/>
                <a:cs typeface="Consolas"/>
                <a:sym typeface="Consolas"/>
              </a:rPr>
              <a:t>To be the most admired I</a:t>
            </a:r>
            <a:r>
              <a:rPr lang="en-IN" sz="3600" dirty="0" smtClean="0">
                <a:solidFill>
                  <a:srgbClr val="76923C"/>
                </a:solidFill>
                <a:latin typeface="Consolas"/>
                <a:ea typeface="Consolas"/>
                <a:cs typeface="Consolas"/>
                <a:sym typeface="Consolas"/>
              </a:rPr>
              <a:t>ndian </a:t>
            </a:r>
            <a:r>
              <a:rPr lang="en-IN" sz="3600" dirty="0">
                <a:solidFill>
                  <a:srgbClr val="76923C"/>
                </a:solidFill>
                <a:latin typeface="Consolas"/>
                <a:ea typeface="Consolas"/>
                <a:cs typeface="Consolas"/>
                <a:sym typeface="Consolas"/>
              </a:rPr>
              <a:t>paint and coating solutions company with </a:t>
            </a:r>
            <a:r>
              <a:rPr lang="en-IN" sz="3600" dirty="0" err="1">
                <a:solidFill>
                  <a:srgbClr val="76923C"/>
                </a:solidFill>
                <a:latin typeface="Consolas"/>
                <a:ea typeface="Consolas"/>
                <a:cs typeface="Consolas"/>
                <a:sym typeface="Consolas"/>
              </a:rPr>
              <a:t>globaly</a:t>
            </a:r>
            <a:r>
              <a:rPr lang="en-IN" sz="3600" dirty="0">
                <a:solidFill>
                  <a:srgbClr val="76923C"/>
                </a:solidFill>
                <a:latin typeface="Consolas"/>
                <a:ea typeface="Consolas"/>
                <a:cs typeface="Consolas"/>
                <a:sym typeface="Consolas"/>
              </a:rPr>
              <a:t> recognised competencies</a:t>
            </a:r>
            <a:endParaRPr sz="3600">
              <a:solidFill>
                <a:srgbClr val="76923C"/>
              </a:solidFill>
              <a:latin typeface="Consolas"/>
              <a:ea typeface="Consolas"/>
              <a:cs typeface="Consolas"/>
              <a:sym typeface="Consolas"/>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097166" name="Google Shape;162;p26"/>
          <p:cNvPicPr preferRelativeResize="0">
            <a:picLocks/>
          </p:cNvPicPr>
          <p:nvPr/>
        </p:nvPicPr>
        <p:blipFill rotWithShape="1">
          <a:blip r:embed="rId3">
            <a:alphaModFix/>
          </a:blip>
          <a:srcRect/>
          <a:stretch>
            <a:fillRect/>
          </a:stretch>
        </p:blipFill>
        <p:spPr>
          <a:xfrm>
            <a:off x="0" y="-214338"/>
            <a:ext cx="9144000" cy="6858001"/>
          </a:xfrm>
          <a:prstGeom prst="rect">
            <a:avLst/>
          </a:prstGeom>
          <a:noFill/>
          <a:ln>
            <a:noFill/>
          </a:ln>
        </p:spPr>
      </p:pic>
      <p:sp>
        <p:nvSpPr>
          <p:cNvPr id="1048632" name="Google Shape;163;p26"/>
          <p:cNvSpPr txBox="1"/>
          <p:nvPr/>
        </p:nvSpPr>
        <p:spPr>
          <a:xfrm>
            <a:off x="1714480" y="785794"/>
            <a:ext cx="5786478" cy="45243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dirty="0">
                <a:solidFill>
                  <a:srgbClr val="92D050"/>
                </a:solidFill>
                <a:latin typeface="Consolas"/>
                <a:ea typeface="Consolas"/>
                <a:cs typeface="Consolas"/>
                <a:sym typeface="Consolas"/>
              </a:rPr>
              <a:t>MISSION</a:t>
            </a:r>
          </a:p>
          <a:p>
            <a:pPr marL="0" marR="0" lvl="0" indent="0" algn="l" rtl="0">
              <a:spcBef>
                <a:spcPts val="0"/>
              </a:spcBef>
              <a:spcAft>
                <a:spcPts val="0"/>
              </a:spcAft>
              <a:buNone/>
            </a:pPr>
            <a:r>
              <a:rPr lang="en-IN" sz="2800" dirty="0">
                <a:solidFill>
                  <a:schemeClr val="dk1"/>
                </a:solidFill>
                <a:latin typeface="Consolas"/>
                <a:ea typeface="Consolas"/>
                <a:cs typeface="Consolas"/>
                <a:sym typeface="Consolas"/>
              </a:rPr>
              <a:t>To maximize share holders value by developing and delivering innovative and best solutions for our </a:t>
            </a:r>
            <a:r>
              <a:rPr lang="en-IN" sz="2800" dirty="0" err="1">
                <a:solidFill>
                  <a:schemeClr val="dk1"/>
                </a:solidFill>
                <a:latin typeface="Consolas"/>
                <a:ea typeface="Consolas"/>
                <a:cs typeface="Consolas"/>
                <a:sym typeface="Consolas"/>
              </a:rPr>
              <a:t>customers,consistently</a:t>
            </a:r>
            <a:r>
              <a:rPr lang="en-IN" sz="2800" dirty="0">
                <a:solidFill>
                  <a:schemeClr val="dk1"/>
                </a:solidFill>
                <a:latin typeface="Consolas"/>
                <a:ea typeface="Consolas"/>
                <a:cs typeface="Consolas"/>
                <a:sym typeface="Consolas"/>
              </a:rPr>
              <a:t> outperforming our </a:t>
            </a:r>
            <a:r>
              <a:rPr lang="en-IN" sz="2800" dirty="0" err="1" smtClean="0">
                <a:solidFill>
                  <a:schemeClr val="dk1"/>
                </a:solidFill>
                <a:latin typeface="Consolas"/>
                <a:ea typeface="Consolas"/>
                <a:cs typeface="Consolas"/>
                <a:sym typeface="Consolas"/>
              </a:rPr>
              <a:t>personsand</a:t>
            </a:r>
            <a:r>
              <a:rPr lang="en-IN" sz="2800" dirty="0" smtClean="0">
                <a:solidFill>
                  <a:schemeClr val="dk1"/>
                </a:solidFill>
                <a:latin typeface="Consolas"/>
                <a:ea typeface="Consolas"/>
                <a:cs typeface="Consolas"/>
                <a:sym typeface="Consolas"/>
              </a:rPr>
              <a:t> </a:t>
            </a:r>
            <a:r>
              <a:rPr lang="en-IN" sz="2800" dirty="0">
                <a:solidFill>
                  <a:schemeClr val="dk1"/>
                </a:solidFill>
                <a:latin typeface="Consolas"/>
                <a:ea typeface="Consolas"/>
                <a:cs typeface="Consolas"/>
                <a:sym typeface="Consolas"/>
              </a:rPr>
              <a:t>providing a dynamic and challenging work environment for our </a:t>
            </a:r>
            <a:r>
              <a:rPr lang="en-IN" sz="2800" dirty="0" err="1">
                <a:solidFill>
                  <a:schemeClr val="dk1"/>
                </a:solidFill>
                <a:latin typeface="Consolas"/>
                <a:ea typeface="Consolas"/>
                <a:cs typeface="Consolas"/>
                <a:sym typeface="Consolas"/>
              </a:rPr>
              <a:t>emplyees</a:t>
            </a:r>
            <a:endParaRPr sz="2800">
              <a:solidFill>
                <a:schemeClr val="dk1"/>
              </a:solidFill>
              <a:latin typeface="Consolas"/>
              <a:ea typeface="Consolas"/>
              <a:cs typeface="Consolas"/>
              <a:sym typeface="Consolas"/>
            </a:endParaRPr>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97167" name="Google Shape;168;p27" descr="C:\Users\P.Ravalika\Documents\images (16).jpeg"/>
          <p:cNvPicPr preferRelativeResize="0">
            <a:picLocks/>
          </p:cNvPicPr>
          <p:nvPr/>
        </p:nvPicPr>
        <p:blipFill rotWithShape="1">
          <a:blip r:embed="rId3">
            <a:alphaModFix/>
          </a:blip>
          <a:srcRect r="9239"/>
          <a:stretch>
            <a:fillRect/>
          </a:stretch>
        </p:blipFill>
        <p:spPr>
          <a:xfrm>
            <a:off x="0" y="0"/>
            <a:ext cx="9144000" cy="6929462"/>
          </a:xfrm>
          <a:prstGeom prst="rect">
            <a:avLst/>
          </a:prstGeom>
          <a:noFill/>
          <a:ln>
            <a:noFill/>
          </a:ln>
        </p:spPr>
      </p:pic>
      <p:sp>
        <p:nvSpPr>
          <p:cNvPr id="1048635" name="Google Shape;169;p27"/>
          <p:cNvSpPr txBox="1"/>
          <p:nvPr/>
        </p:nvSpPr>
        <p:spPr>
          <a:xfrm>
            <a:off x="2000232" y="1714488"/>
            <a:ext cx="5572164" cy="32624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400" dirty="0">
                <a:solidFill>
                  <a:srgbClr val="C00000"/>
                </a:solidFill>
                <a:latin typeface="Consolas"/>
                <a:ea typeface="Consolas"/>
                <a:cs typeface="Consolas"/>
                <a:sym typeface="Consolas"/>
              </a:rPr>
              <a:t>MAJOR COMPETETORS</a:t>
            </a:r>
            <a:endParaRPr sz="4400">
              <a:solidFill>
                <a:schemeClr val="dk1"/>
              </a:solidFill>
              <a:latin typeface="Consolas"/>
              <a:ea typeface="Consolas"/>
              <a:cs typeface="Consolas"/>
              <a:sym typeface="Consolas"/>
            </a:endParaRPr>
          </a:p>
          <a:p>
            <a:pPr marL="0" marR="0" lvl="0" indent="0" algn="l" rtl="0">
              <a:spcBef>
                <a:spcPts val="0"/>
              </a:spcBef>
              <a:spcAft>
                <a:spcPts val="0"/>
              </a:spcAft>
              <a:buNone/>
            </a:pPr>
            <a:r>
              <a:rPr lang="en-IN" sz="3600" dirty="0">
                <a:solidFill>
                  <a:srgbClr val="0070C0"/>
                </a:solidFill>
                <a:latin typeface="Consolas"/>
                <a:ea typeface="Consolas"/>
                <a:cs typeface="Consolas"/>
                <a:sym typeface="Consolas"/>
              </a:rPr>
              <a:t>1.ASIAN PAINT</a:t>
            </a:r>
          </a:p>
          <a:p>
            <a:pPr marL="0" marR="0" lvl="0" indent="0" algn="l" rtl="0">
              <a:spcBef>
                <a:spcPts val="0"/>
              </a:spcBef>
              <a:spcAft>
                <a:spcPts val="0"/>
              </a:spcAft>
              <a:buNone/>
            </a:pPr>
            <a:r>
              <a:rPr lang="en-IN" sz="3600" dirty="0">
                <a:solidFill>
                  <a:srgbClr val="0070C0"/>
                </a:solidFill>
                <a:latin typeface="Consolas"/>
                <a:ea typeface="Consolas"/>
                <a:cs typeface="Consolas"/>
                <a:sym typeface="Consolas"/>
              </a:rPr>
              <a:t>2.NEROLAC</a:t>
            </a:r>
          </a:p>
          <a:p>
            <a:pPr marL="0" marR="0" lvl="0" indent="0" algn="l" rtl="0">
              <a:spcBef>
                <a:spcPts val="0"/>
              </a:spcBef>
              <a:spcAft>
                <a:spcPts val="0"/>
              </a:spcAft>
              <a:buNone/>
            </a:pPr>
            <a:r>
              <a:rPr lang="en-IN" sz="3600" dirty="0">
                <a:solidFill>
                  <a:srgbClr val="0070C0"/>
                </a:solidFill>
                <a:latin typeface="Consolas"/>
                <a:ea typeface="Consolas"/>
                <a:cs typeface="Consolas"/>
                <a:sym typeface="Consolas"/>
              </a:rPr>
              <a:t>3.AKZO NOBEL</a:t>
            </a:r>
          </a:p>
          <a:p>
            <a:pPr marL="0" marR="0" lvl="0" indent="0" algn="l" rtl="0">
              <a:spcBef>
                <a:spcPts val="0"/>
              </a:spcBef>
              <a:spcAft>
                <a:spcPts val="0"/>
              </a:spcAft>
              <a:buNone/>
            </a:pPr>
            <a:r>
              <a:rPr lang="en-IN" sz="3600" dirty="0">
                <a:solidFill>
                  <a:srgbClr val="0070C0"/>
                </a:solidFill>
                <a:latin typeface="Consolas"/>
                <a:ea typeface="Consolas"/>
                <a:cs typeface="Consolas"/>
                <a:sym typeface="Consolas"/>
              </a:rPr>
              <a:t>4.SHALIMAR</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2097168" name="Google Shape;174;p28"/>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38" name="Google Shape;175;p28"/>
          <p:cNvSpPr txBox="1"/>
          <p:nvPr/>
        </p:nvSpPr>
        <p:spPr>
          <a:xfrm>
            <a:off x="1214414" y="285728"/>
            <a:ext cx="6572296" cy="6370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7030A0"/>
                </a:solidFill>
                <a:latin typeface="Consolas"/>
                <a:ea typeface="Consolas"/>
                <a:cs typeface="Consolas"/>
                <a:sym typeface="Consolas"/>
              </a:rPr>
              <a:t>PHILOSOPHY</a:t>
            </a:r>
          </a:p>
          <a:p>
            <a:pPr marL="0" marR="0" lvl="0" indent="0" algn="l" rtl="0">
              <a:spcBef>
                <a:spcPts val="0"/>
              </a:spcBef>
              <a:spcAft>
                <a:spcPts val="0"/>
              </a:spcAft>
              <a:buNone/>
            </a:pPr>
            <a:r>
              <a:rPr lang="en-IN" sz="3600">
                <a:solidFill>
                  <a:schemeClr val="dk1"/>
                </a:solidFill>
                <a:latin typeface="Consolas"/>
                <a:ea typeface="Consolas"/>
                <a:cs typeface="Consolas"/>
                <a:sym typeface="Consolas"/>
              </a:rPr>
              <a:t>1.Innovation and change</a:t>
            </a:r>
          </a:p>
          <a:p>
            <a:pPr marL="0" marR="0" lvl="0" indent="0" algn="l" rtl="0">
              <a:spcBef>
                <a:spcPts val="0"/>
              </a:spcBef>
              <a:spcAft>
                <a:spcPts val="0"/>
              </a:spcAft>
              <a:buNone/>
            </a:pPr>
            <a:endParaRPr sz="3600">
              <a:solidFill>
                <a:schemeClr val="dk1"/>
              </a:solidFill>
              <a:latin typeface="Consolas"/>
              <a:ea typeface="Consolas"/>
              <a:cs typeface="Consolas"/>
              <a:sym typeface="Consolas"/>
            </a:endParaRPr>
          </a:p>
          <a:p>
            <a:pPr marL="0" marR="0" lvl="0" indent="0" algn="l" rtl="0">
              <a:spcBef>
                <a:spcPts val="0"/>
              </a:spcBef>
              <a:spcAft>
                <a:spcPts val="0"/>
              </a:spcAft>
              <a:buNone/>
            </a:pPr>
            <a:r>
              <a:rPr lang="en-IN" sz="3600">
                <a:solidFill>
                  <a:schemeClr val="dk1"/>
                </a:solidFill>
                <a:latin typeface="Consolas"/>
                <a:ea typeface="Consolas"/>
                <a:cs typeface="Consolas"/>
                <a:sym typeface="Consolas"/>
              </a:rPr>
              <a:t>2.Goals and perform at high level</a:t>
            </a:r>
          </a:p>
          <a:p>
            <a:pPr marL="0" marR="0" lvl="0" indent="0" algn="l" rtl="0">
              <a:spcBef>
                <a:spcPts val="0"/>
              </a:spcBef>
              <a:spcAft>
                <a:spcPts val="0"/>
              </a:spcAft>
              <a:buNone/>
            </a:pPr>
            <a:endParaRPr sz="3600">
              <a:solidFill>
                <a:schemeClr val="dk1"/>
              </a:solidFill>
              <a:latin typeface="Consolas"/>
              <a:ea typeface="Consolas"/>
              <a:cs typeface="Consolas"/>
              <a:sym typeface="Consolas"/>
            </a:endParaRPr>
          </a:p>
          <a:p>
            <a:pPr marL="0" marR="0" lvl="0" indent="0" algn="l" rtl="0">
              <a:spcBef>
                <a:spcPts val="0"/>
              </a:spcBef>
              <a:spcAft>
                <a:spcPts val="0"/>
              </a:spcAft>
              <a:buNone/>
            </a:pPr>
            <a:r>
              <a:rPr lang="en-IN" sz="3600">
                <a:solidFill>
                  <a:schemeClr val="dk1"/>
                </a:solidFill>
                <a:latin typeface="Consolas"/>
                <a:ea typeface="Consolas"/>
                <a:cs typeface="Consolas"/>
                <a:sym typeface="Consolas"/>
              </a:rPr>
              <a:t>3.Performance,customer first,valuing people</a:t>
            </a:r>
          </a:p>
          <a:p>
            <a:pPr marL="0" marR="0" lvl="0" indent="0" algn="l" rtl="0">
              <a:spcBef>
                <a:spcPts val="0"/>
              </a:spcBef>
              <a:spcAft>
                <a:spcPts val="0"/>
              </a:spcAft>
              <a:buNone/>
            </a:pPr>
            <a:endParaRPr sz="3600">
              <a:solidFill>
                <a:schemeClr val="dk1"/>
              </a:solidFill>
              <a:latin typeface="Consolas"/>
              <a:ea typeface="Consolas"/>
              <a:cs typeface="Consolas"/>
              <a:sym typeface="Consolas"/>
            </a:endParaRPr>
          </a:p>
          <a:p>
            <a:pPr marL="0" marR="0" lvl="0" indent="0" algn="l" rtl="0">
              <a:spcBef>
                <a:spcPts val="0"/>
              </a:spcBef>
              <a:spcAft>
                <a:spcPts val="0"/>
              </a:spcAft>
              <a:buNone/>
            </a:pPr>
            <a:r>
              <a:rPr lang="en-IN" sz="3600">
                <a:solidFill>
                  <a:schemeClr val="dk1"/>
                </a:solidFill>
                <a:latin typeface="Consolas"/>
                <a:ea typeface="Consolas"/>
                <a:cs typeface="Consolas"/>
                <a:sym typeface="Consolas"/>
              </a:rPr>
              <a:t>4.Managing and mission stake holders</a:t>
            </a:r>
            <a:endParaRPr sz="3600">
              <a:solidFill>
                <a:schemeClr val="dk1"/>
              </a:solidFill>
              <a:latin typeface="Consolas"/>
              <a:ea typeface="Consolas"/>
              <a:cs typeface="Consolas"/>
              <a:sym typeface="Consolas"/>
            </a:endParaRPr>
          </a:p>
        </p:txBody>
      </p:sp>
    </p:spTree>
  </p:cSld>
  <p:clrMapOvr>
    <a:masterClrMapping/>
  </p:clrMapOvr>
  <p:transition>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2097169" name="Google Shape;180;p29"/>
          <p:cNvPicPr preferRelativeResize="0">
            <a:picLocks/>
          </p:cNvPicPr>
          <p:nvPr/>
        </p:nvPicPr>
        <p:blipFill rotWithShape="1">
          <a:blip r:embed="rId3">
            <a:alphaModFix/>
          </a:blip>
          <a:srcRect b="8333"/>
          <a:stretch>
            <a:fillRect/>
          </a:stretch>
        </p:blipFill>
        <p:spPr>
          <a:xfrm>
            <a:off x="0" y="0"/>
            <a:ext cx="9144000" cy="6858000"/>
          </a:xfrm>
          <a:prstGeom prst="rect">
            <a:avLst/>
          </a:prstGeom>
          <a:noFill/>
          <a:ln>
            <a:noFill/>
          </a:ln>
        </p:spPr>
      </p:pic>
      <p:sp>
        <p:nvSpPr>
          <p:cNvPr id="1048641" name="Google Shape;181;p29"/>
          <p:cNvSpPr txBox="1"/>
          <p:nvPr/>
        </p:nvSpPr>
        <p:spPr>
          <a:xfrm>
            <a:off x="1000100" y="928670"/>
            <a:ext cx="7072362" cy="44627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CC0066"/>
                </a:solidFill>
                <a:latin typeface="Consolas"/>
                <a:ea typeface="Consolas"/>
                <a:cs typeface="Consolas"/>
                <a:sym typeface="Consolas"/>
              </a:rPr>
              <a:t>QUALITY POLICY</a:t>
            </a:r>
          </a:p>
          <a:p>
            <a:pPr marL="0" marR="0" lvl="0" indent="0" algn="l" rtl="0">
              <a:spcBef>
                <a:spcPts val="0"/>
              </a:spcBef>
              <a:spcAft>
                <a:spcPts val="0"/>
              </a:spcAft>
              <a:buNone/>
            </a:pPr>
            <a:r>
              <a:rPr lang="en-IN" sz="3600">
                <a:solidFill>
                  <a:schemeClr val="dk1"/>
                </a:solidFill>
                <a:latin typeface="Calibri"/>
                <a:ea typeface="Calibri"/>
                <a:cs typeface="Calibri"/>
                <a:sym typeface="Calibri"/>
              </a:rPr>
              <a:t>1.Provide full satisfaction to the customers </a:t>
            </a: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0" marR="0" lvl="0" indent="0" algn="l" rtl="0">
              <a:spcBef>
                <a:spcPts val="0"/>
              </a:spcBef>
              <a:spcAft>
                <a:spcPts val="0"/>
              </a:spcAft>
              <a:buNone/>
            </a:pPr>
            <a:r>
              <a:rPr lang="en-IN" sz="3600">
                <a:solidFill>
                  <a:schemeClr val="dk1"/>
                </a:solidFill>
                <a:latin typeface="Calibri"/>
                <a:ea typeface="Calibri"/>
                <a:cs typeface="Calibri"/>
                <a:sym typeface="Calibri"/>
              </a:rPr>
              <a:t>2.Creating an environment which encourages team effort</a:t>
            </a:r>
          </a:p>
          <a:p>
            <a:pPr marL="0" marR="0" lvl="0" indent="0" algn="l" rtl="0">
              <a:spcBef>
                <a:spcPts val="0"/>
              </a:spcBef>
              <a:spcAft>
                <a:spcPts val="0"/>
              </a:spcAft>
              <a:buNone/>
            </a:pPr>
            <a:r>
              <a:rPr lang="en-IN" sz="3600">
                <a:solidFill>
                  <a:schemeClr val="dk1"/>
                </a:solidFill>
                <a:latin typeface="Calibri"/>
                <a:ea typeface="Calibri"/>
                <a:cs typeface="Calibri"/>
                <a:sym typeface="Calibri"/>
              </a:rPr>
              <a:t> </a:t>
            </a:r>
          </a:p>
          <a:p>
            <a:pPr marL="0" marR="0" lvl="0" indent="0" algn="l" rtl="0">
              <a:spcBef>
                <a:spcPts val="0"/>
              </a:spcBef>
              <a:spcAft>
                <a:spcPts val="0"/>
              </a:spcAft>
              <a:buNone/>
            </a:pPr>
            <a:r>
              <a:rPr lang="en-IN" sz="3600">
                <a:solidFill>
                  <a:schemeClr val="dk1"/>
                </a:solidFill>
                <a:latin typeface="Calibri"/>
                <a:ea typeface="Calibri"/>
                <a:cs typeface="Calibri"/>
                <a:sym typeface="Calibri"/>
              </a:rPr>
              <a:t>3.International standards </a:t>
            </a:r>
            <a:endParaRPr sz="36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2097170" name="Google Shape;186;p30" descr="C:\Users\P.Ravalika\Documents\images (27).jpeg"/>
          <p:cNvPicPr preferRelativeResize="0">
            <a:picLocks/>
          </p:cNvPicPr>
          <p:nvPr/>
        </p:nvPicPr>
        <p:blipFill rotWithShape="1">
          <a:blip r:embed="rId3">
            <a:alphaModFix/>
          </a:blip>
          <a:srcRect b="7973"/>
          <a:stretch>
            <a:fillRect/>
          </a:stretch>
        </p:blipFill>
        <p:spPr>
          <a:xfrm>
            <a:off x="0" y="0"/>
            <a:ext cx="9144000" cy="6858000"/>
          </a:xfrm>
          <a:prstGeom prst="rect">
            <a:avLst/>
          </a:prstGeom>
          <a:noFill/>
          <a:ln>
            <a:noFill/>
          </a:ln>
        </p:spPr>
      </p:pic>
      <p:sp>
        <p:nvSpPr>
          <p:cNvPr id="1048644" name="Google Shape;187;p30"/>
          <p:cNvSpPr txBox="1"/>
          <p:nvPr/>
        </p:nvSpPr>
        <p:spPr>
          <a:xfrm>
            <a:off x="2714612" y="2428868"/>
            <a:ext cx="4357718" cy="283154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cap="none">
                <a:solidFill>
                  <a:srgbClr val="002060"/>
                </a:solidFill>
                <a:latin typeface="Sorts Mill Goudy"/>
                <a:ea typeface="Sorts Mill Goudy"/>
                <a:cs typeface="Sorts Mill Goudy"/>
                <a:sym typeface="Sorts Mill Goudy"/>
              </a:rPr>
              <a:t>ASIAN PAINTS LTD. (ASIANPAINT)</a:t>
            </a:r>
          </a:p>
          <a:p>
            <a:pPr marL="0" marR="0" lvl="0" indent="0" algn="ctr" rtl="0">
              <a:spcBef>
                <a:spcPts val="0"/>
              </a:spcBef>
              <a:spcAft>
                <a:spcPts val="0"/>
              </a:spcAft>
              <a:buNone/>
            </a:pPr>
            <a:endParaRPr sz="4000" b="1">
              <a:solidFill>
                <a:srgbClr val="002060"/>
              </a:solidFill>
              <a:latin typeface="Sorts Mill Goudy"/>
              <a:ea typeface="Sorts Mill Goudy"/>
              <a:cs typeface="Sorts Mill Goudy"/>
              <a:sym typeface="Sorts Mill Goudy"/>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71" name="Google Shape;188;p30" descr="C:\Users\P.Ravalika\Documents\images (43).jpeg"/>
          <p:cNvPicPr preferRelativeResize="0">
            <a:picLocks/>
          </p:cNvPicPr>
          <p:nvPr/>
        </p:nvPicPr>
        <p:blipFill rotWithShape="1">
          <a:blip r:embed="rId4">
            <a:alphaModFix/>
          </a:blip>
          <a:srcRect b="25803"/>
          <a:stretch>
            <a:fillRect/>
          </a:stretch>
        </p:blipFill>
        <p:spPr>
          <a:xfrm>
            <a:off x="3643306" y="4357694"/>
            <a:ext cx="2286016" cy="952506"/>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2097172" name="Google Shape;193;p31" descr="C:\Users\P.Ravalika\Documents\images (21).jpeg"/>
          <p:cNvPicPr preferRelativeResize="0">
            <a:picLocks/>
          </p:cNvPicPr>
          <p:nvPr/>
        </p:nvPicPr>
        <p:blipFill rotWithShape="1">
          <a:blip r:embed="rId3">
            <a:alphaModFix/>
          </a:blip>
          <a:srcRect r="11646"/>
          <a:stretch>
            <a:fillRect/>
          </a:stretch>
        </p:blipFill>
        <p:spPr>
          <a:xfrm>
            <a:off x="0" y="0"/>
            <a:ext cx="9144000" cy="6857999"/>
          </a:xfrm>
          <a:prstGeom prst="rect">
            <a:avLst/>
          </a:prstGeom>
          <a:noFill/>
          <a:ln>
            <a:noFill/>
          </a:ln>
        </p:spPr>
      </p:pic>
      <p:sp>
        <p:nvSpPr>
          <p:cNvPr id="1048647" name="Google Shape;194;p31"/>
          <p:cNvSpPr txBox="1"/>
          <p:nvPr/>
        </p:nvSpPr>
        <p:spPr>
          <a:xfrm>
            <a:off x="1000100" y="785794"/>
            <a:ext cx="7572428" cy="61555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Asian Paints manufactures a wide range of paints for decorative and industrial use.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The products of the company include ancilliaries automotive decorative paints and industrial paints.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In Decorative paints the company is present in all the four segments namely Interior Wall Finish, Exterior Wall Finishes, Enamels and Wood Finishes.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They have also introduced many innovative concepts in the Indian paint industry like Colour Worlds, Home Solutions, Kids World and Royale play Design.</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Asian Paints Ltd was founded in 1942 and incorporated in the year 1945.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In the year 1965 the name of the company was changed to Asian Paints Pvt Ltd.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200">
                <a:solidFill>
                  <a:schemeClr val="dk1"/>
                </a:solidFill>
                <a:latin typeface="Sorts Mill Goudy"/>
                <a:ea typeface="Sorts Mill Goudy"/>
                <a:cs typeface="Sorts Mill Goudy"/>
                <a:sym typeface="Sorts Mill Goudy"/>
              </a:rPr>
              <a:t>In the year 1973 the company was converted into a public limited company.  </a:t>
            </a:r>
            <a:endParaRPr sz="2200">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097153" name="Google Shape;90;p14" descr="C:\Users\P.Ravalika\Documents\images (28).jpeg"/>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594" name="Google Shape;91;p14"/>
          <p:cNvSpPr txBox="1"/>
          <p:nvPr/>
        </p:nvSpPr>
        <p:spPr>
          <a:xfrm>
            <a:off x="2428860" y="1714488"/>
            <a:ext cx="4500594" cy="34470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0" i="0" u="none" strike="noStrike" cap="none">
                <a:solidFill>
                  <a:srgbClr val="17365D"/>
                </a:solidFill>
                <a:latin typeface="Arial Narrow"/>
                <a:ea typeface="Arial Narrow"/>
                <a:cs typeface="Arial Narrow"/>
                <a:sym typeface="Arial Narrow"/>
              </a:rPr>
              <a:t>INTRODUCTION</a:t>
            </a:r>
          </a:p>
          <a:p>
            <a:pPr marL="0" marR="0" lvl="0" indent="-127000" algn="l" rtl="0">
              <a:spcBef>
                <a:spcPts val="0"/>
              </a:spcBef>
              <a:spcAft>
                <a:spcPts val="0"/>
              </a:spcAft>
              <a:buClr>
                <a:srgbClr val="4F6128"/>
              </a:buClr>
              <a:buSzPts val="2000"/>
              <a:buFont typeface="Noto Sans Symbols"/>
              <a:buChar char="❑"/>
            </a:pPr>
            <a:r>
              <a:rPr lang="en-IN" sz="2000" b="0" i="0" u="none" strike="noStrike" cap="none">
                <a:solidFill>
                  <a:srgbClr val="4F6128"/>
                </a:solidFill>
                <a:latin typeface="Gill Sans"/>
                <a:ea typeface="Gill Sans"/>
                <a:cs typeface="Gill Sans"/>
                <a:sym typeface="Gill Sans"/>
              </a:rPr>
              <a:t>The Indian paint industry has been growing at a rate of near about 15% for the past few years.</a:t>
            </a:r>
          </a:p>
          <a:p>
            <a:pPr marL="0" marR="0" lvl="0" indent="-127000" algn="l" rtl="0">
              <a:spcBef>
                <a:spcPts val="0"/>
              </a:spcBef>
              <a:spcAft>
                <a:spcPts val="0"/>
              </a:spcAft>
              <a:buClr>
                <a:srgbClr val="4F6128"/>
              </a:buClr>
              <a:buSzPts val="2000"/>
              <a:buFont typeface="Noto Sans Symbols"/>
              <a:buChar char="❑"/>
            </a:pPr>
            <a:r>
              <a:rPr lang="en-IN" sz="2000" b="0" i="0" u="none" strike="noStrike" cap="none">
                <a:solidFill>
                  <a:srgbClr val="4F6128"/>
                </a:solidFill>
                <a:latin typeface="Gill Sans"/>
                <a:ea typeface="Gill Sans"/>
                <a:cs typeface="Gill Sans"/>
                <a:sym typeface="Gill Sans"/>
              </a:rPr>
              <a:t>The industry is estimated around Rs.21000Cr.</a:t>
            </a:r>
          </a:p>
          <a:p>
            <a:pPr marL="0" marR="0" lvl="0" indent="-127000" algn="l" rtl="0">
              <a:spcBef>
                <a:spcPts val="0"/>
              </a:spcBef>
              <a:spcAft>
                <a:spcPts val="0"/>
              </a:spcAft>
              <a:buClr>
                <a:srgbClr val="4F6128"/>
              </a:buClr>
              <a:buSzPts val="2000"/>
              <a:buFont typeface="Noto Sans Symbols"/>
              <a:buChar char="❑"/>
            </a:pPr>
            <a:r>
              <a:rPr lang="en-IN" sz="2000" b="0" i="0" u="none" strike="noStrike" cap="none">
                <a:solidFill>
                  <a:srgbClr val="4F6128"/>
                </a:solidFill>
                <a:latin typeface="Gill Sans"/>
                <a:ea typeface="Gill Sans"/>
                <a:cs typeface="Gill Sans"/>
                <a:sym typeface="Gill Sans"/>
              </a:rPr>
              <a:t>The per capita consumption India is  1.5kgs per annum as compared to the golbal average of 15 kgs per annum.</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97173" name="Google Shape;199;p32"/>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650" name="Google Shape;200;p32"/>
          <p:cNvSpPr txBox="1"/>
          <p:nvPr/>
        </p:nvSpPr>
        <p:spPr>
          <a:xfrm>
            <a:off x="1643042" y="1714488"/>
            <a:ext cx="5786478" cy="43935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400">
                <a:solidFill>
                  <a:srgbClr val="632423"/>
                </a:solidFill>
                <a:latin typeface="Sorts Mill Goudy"/>
                <a:ea typeface="Sorts Mill Goudy"/>
                <a:cs typeface="Sorts Mill Goudy"/>
                <a:sym typeface="Sorts Mill Goudy"/>
              </a:rPr>
              <a:t>FOUNDERS</a:t>
            </a:r>
            <a:r>
              <a:rPr lang="en-IN" sz="2000">
                <a:solidFill>
                  <a:srgbClr val="632423"/>
                </a:solidFill>
                <a:latin typeface="Sorts Mill Goudy"/>
                <a:ea typeface="Sorts Mill Goudy"/>
                <a:cs typeface="Sorts Mill Goudy"/>
                <a:sym typeface="Sorts Mill Goudy"/>
              </a:rPr>
              <a:t> </a:t>
            </a:r>
          </a:p>
          <a:p>
            <a:pPr marL="0" marR="0" lvl="0" indent="0" algn="l" rtl="0">
              <a:spcBef>
                <a:spcPts val="0"/>
              </a:spcBef>
              <a:spcAft>
                <a:spcPts val="0"/>
              </a:spcAft>
              <a:buNone/>
            </a:pPr>
            <a:r>
              <a:rPr lang="en-IN" sz="1050">
                <a:solidFill>
                  <a:schemeClr val="dk1"/>
                </a:solidFill>
                <a:latin typeface="Sorts Mill Goudy"/>
                <a:ea typeface="Sorts Mill Goudy"/>
                <a:cs typeface="Sorts Mill Goudy"/>
                <a:sym typeface="Sorts Mill Goudy"/>
              </a:rPr>
              <a:t> </a:t>
            </a: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endParaRPr sz="105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3600">
                <a:solidFill>
                  <a:srgbClr val="538CD5"/>
                </a:solidFill>
                <a:latin typeface="Sorts Mill Goudy"/>
                <a:ea typeface="Sorts Mill Goudy"/>
                <a:cs typeface="Sorts Mill Goudy"/>
                <a:sym typeface="Sorts Mill Goudy"/>
              </a:rPr>
              <a:t>ChampaklalChoksey, ChimanlalChoksi, Suryakant Dani and Arvind Vakil.</a:t>
            </a:r>
            <a:endParaRPr sz="3600">
              <a:solidFill>
                <a:srgbClr val="538CD5"/>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3600">
                <a:solidFill>
                  <a:schemeClr val="dk1"/>
                </a:solidFill>
                <a:latin typeface="Calibri"/>
                <a:ea typeface="Calibri"/>
                <a:cs typeface="Calibri"/>
                <a:sym typeface="Calibri"/>
              </a:rPr>
              <a:t> </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97174" name="Google Shape;205;p33" descr="C:\Users\P.Ravalika\Documents\images (22).jpeg"/>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53" name="Google Shape;206;p33"/>
          <p:cNvSpPr txBox="1"/>
          <p:nvPr/>
        </p:nvSpPr>
        <p:spPr>
          <a:xfrm>
            <a:off x="1214414" y="857232"/>
            <a:ext cx="6786610" cy="49244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a:solidFill>
                  <a:srgbClr val="4F6128"/>
                </a:solidFill>
                <a:latin typeface="Sorts Mill Goudy"/>
                <a:ea typeface="Sorts Mill Goudy"/>
                <a:cs typeface="Sorts Mill Goudy"/>
                <a:sym typeface="Sorts Mill Goudy"/>
              </a:rPr>
              <a:t>VISION</a:t>
            </a:r>
            <a:endParaRPr sz="3600" b="1">
              <a:solidFill>
                <a:srgbClr val="4F6128"/>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3600" b="1">
                <a:solidFill>
                  <a:schemeClr val="dk1"/>
                </a:solidFill>
                <a:latin typeface="Sorts Mill Goudy"/>
                <a:ea typeface="Sorts Mill Goudy"/>
                <a:cs typeface="Sorts Mill Goudy"/>
                <a:sym typeface="Sorts Mill Goudy"/>
              </a:rPr>
              <a:t>     </a:t>
            </a:r>
            <a:r>
              <a:rPr lang="en-IN" sz="2800" b="1">
                <a:solidFill>
                  <a:srgbClr val="5F497A"/>
                </a:solidFill>
                <a:latin typeface="Sorts Mill Goudy"/>
                <a:ea typeface="Sorts Mill Goudy"/>
                <a:cs typeface="Sorts Mill Goudy"/>
                <a:sym typeface="Sorts Mill Goudy"/>
              </a:rPr>
              <a:t>Asian Paints’ vision is to be a world-class, Research &amp; Technology led organisation. Driven by innovation, Asian Paints is agile and responsive to changing customer and market needs, as well as evolving technology. Through R &amp; T, we will align ourselves with future customer needs and drive expansion. Continuous R &amp; T will enable us to grow bigger in size and better in quality.</a:t>
            </a:r>
            <a:endParaRPr sz="2800" b="1">
              <a:solidFill>
                <a:srgbClr val="5F497A"/>
              </a:solidFill>
              <a:latin typeface="Sorts Mill Goudy"/>
              <a:ea typeface="Sorts Mill Goudy"/>
              <a:cs typeface="Sorts Mill Goudy"/>
              <a:sym typeface="Sorts Mill Goudy"/>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097175" name="Google Shape;211;p34" descr="C:\Users\P.Ravalika\Documents\images (28).jpeg"/>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56" name="Google Shape;212;p34"/>
          <p:cNvSpPr txBox="1"/>
          <p:nvPr/>
        </p:nvSpPr>
        <p:spPr>
          <a:xfrm>
            <a:off x="2285984" y="1071546"/>
            <a:ext cx="4857784" cy="43088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rgbClr val="205867"/>
                </a:solidFill>
                <a:latin typeface="Sorts Mill Goudy"/>
                <a:ea typeface="Sorts Mill Goudy"/>
                <a:cs typeface="Sorts Mill Goudy"/>
                <a:sym typeface="Sorts Mill Goudy"/>
              </a:rPr>
              <a:t>MISSION</a:t>
            </a:r>
            <a:endParaRPr sz="3200" b="1">
              <a:solidFill>
                <a:srgbClr val="205867"/>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3200" b="1">
                <a:solidFill>
                  <a:schemeClr val="dk1"/>
                </a:solidFill>
                <a:latin typeface="Sorts Mill Goudy"/>
                <a:ea typeface="Sorts Mill Goudy"/>
                <a:cs typeface="Sorts Mill Goudy"/>
                <a:sym typeface="Sorts Mill Goudy"/>
              </a:rPr>
              <a:t>	</a:t>
            </a:r>
            <a:r>
              <a:rPr lang="en-IN" sz="2400" b="1">
                <a:solidFill>
                  <a:srgbClr val="FF0000"/>
                </a:solidFill>
                <a:latin typeface="Sorts Mill Goudy"/>
                <a:ea typeface="Sorts Mill Goudy"/>
                <a:cs typeface="Sorts Mill Goudy"/>
                <a:sym typeface="Sorts Mill Goudy"/>
              </a:rPr>
              <a:t>The mission statement read‘To provide paints as per market demand, ensuringdesired level and quality of customer service. Asian paints aims to become the largest decorative paint company in the world and to rank among the top five paint manufacturing companies of the world.</a:t>
            </a:r>
            <a:endParaRPr sz="2400" b="1">
              <a:solidFill>
                <a:srgbClr val="FF0000"/>
              </a:solidFill>
              <a:latin typeface="Sorts Mill Goudy"/>
              <a:ea typeface="Sorts Mill Goudy"/>
              <a:cs typeface="Sorts Mill Goudy"/>
              <a:sym typeface="Sorts Mill Goudy"/>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097176" name="Google Shape;217;p35" descr="C:\Users\P.Ravalika\Documents\images (17).jpeg"/>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659" name="Google Shape;218;p35"/>
          <p:cNvSpPr txBox="1"/>
          <p:nvPr/>
        </p:nvSpPr>
        <p:spPr>
          <a:xfrm>
            <a:off x="1000100" y="928670"/>
            <a:ext cx="728667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800">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1048660" name="Google Shape;219;p35"/>
          <p:cNvSpPr txBox="1"/>
          <p:nvPr/>
        </p:nvSpPr>
        <p:spPr>
          <a:xfrm>
            <a:off x="2071670" y="1357298"/>
            <a:ext cx="4786346"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40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661" name="Google Shape;220;p35"/>
          <p:cNvSpPr txBox="1"/>
          <p:nvPr/>
        </p:nvSpPr>
        <p:spPr>
          <a:xfrm>
            <a:off x="1142976" y="785794"/>
            <a:ext cx="6643734" cy="48936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chemeClr val="dk1"/>
                </a:solidFill>
                <a:latin typeface="Calibri"/>
                <a:ea typeface="Calibri"/>
                <a:cs typeface="Calibri"/>
                <a:sym typeface="Calibri"/>
              </a:rPr>
              <a:t>PRODUCTS</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 Interior walls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Plain finishes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Wall Coverings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Kid’s World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Stencils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Undercoats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Exterior walls Plain Finishes Textures</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 Wall Art </a:t>
            </a:r>
          </a:p>
          <a:p>
            <a:pPr marL="0" marR="0" lvl="0" indent="0" algn="ctr" rtl="0">
              <a:spcBef>
                <a:spcPts val="0"/>
              </a:spcBef>
              <a:spcAft>
                <a:spcPts val="0"/>
              </a:spcAft>
              <a:buNone/>
            </a:pPr>
            <a:r>
              <a:rPr lang="en-IN" sz="2800" b="1">
                <a:solidFill>
                  <a:srgbClr val="FF0000"/>
                </a:solidFill>
                <a:latin typeface="Calibri"/>
                <a:ea typeface="Calibri"/>
                <a:cs typeface="Calibri"/>
                <a:sym typeface="Calibri"/>
              </a:rPr>
              <a:t>Tile Guard Undercoats Waterproofing</a:t>
            </a:r>
            <a:endParaRPr sz="2800" b="1">
              <a:solidFill>
                <a:srgbClr val="FF0000"/>
              </a:solidFill>
              <a:latin typeface="Calibri"/>
              <a:ea typeface="Calibri"/>
              <a:cs typeface="Calibri"/>
              <a:sym typeface="Calibri"/>
            </a:endParaRPr>
          </a:p>
          <a:p>
            <a:pPr marL="0" marR="0" lvl="0" indent="0" algn="l" rtl="0">
              <a:spcBef>
                <a:spcPts val="0"/>
              </a:spcBef>
              <a:spcAft>
                <a:spcPts val="0"/>
              </a:spcAft>
              <a:buNone/>
            </a:pPr>
            <a:endParaRPr sz="2800">
              <a:solidFill>
                <a:srgbClr val="FF0000"/>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097177" name="Google Shape;225;p36" descr="C:\Users\P.Ravalika\Documents\New folder\images (4).jpeg"/>
          <p:cNvPicPr preferRelativeResize="0">
            <a:picLocks/>
          </p:cNvPicPr>
          <p:nvPr/>
        </p:nvPicPr>
        <p:blipFill rotWithShape="1">
          <a:blip r:embed="rId3">
            <a:alphaModFix/>
          </a:blip>
          <a:srcRect r="8339"/>
          <a:stretch>
            <a:fillRect/>
          </a:stretch>
        </p:blipFill>
        <p:spPr>
          <a:xfrm>
            <a:off x="1" y="0"/>
            <a:ext cx="9143999" cy="6858000"/>
          </a:xfrm>
          <a:prstGeom prst="rect">
            <a:avLst/>
          </a:prstGeom>
          <a:noFill/>
          <a:ln>
            <a:noFill/>
          </a:ln>
        </p:spPr>
      </p:pic>
      <p:sp>
        <p:nvSpPr>
          <p:cNvPr id="1048664" name="Google Shape;226;p36"/>
          <p:cNvSpPr txBox="1"/>
          <p:nvPr/>
        </p:nvSpPr>
        <p:spPr>
          <a:xfrm>
            <a:off x="2071670" y="1285860"/>
            <a:ext cx="5143536" cy="280076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rgbClr val="974806"/>
                </a:solidFill>
                <a:latin typeface="Calibri"/>
                <a:ea typeface="Calibri"/>
                <a:cs typeface="Calibri"/>
                <a:sym typeface="Calibri"/>
              </a:rPr>
              <a:t>MAJOR BRANDS</a:t>
            </a: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The five corporate brands as per the regional operation are viz. Asian Paints, Berger International, SCIB Paints, Apco Coatings and Taubmans.</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 Brands within Asian Paints are: Ace &amp; Apex, Apcolite, Apex, Apex Ultima, Asian Paints,Colour Next, Premium Gloss Enamel, Royale, Royale Play, Touchwood, Tractor Emulsion, Utsav.</a:t>
            </a:r>
            <a:endParaRPr sz="1800">
              <a:solidFill>
                <a:schemeClr val="dk1"/>
              </a:solidFill>
              <a:latin typeface="Calibri"/>
              <a:ea typeface="Calibri"/>
              <a:cs typeface="Calibri"/>
              <a:sym typeface="Calibri"/>
            </a:endParaRPr>
          </a:p>
        </p:txBody>
      </p:sp>
      <p:pic>
        <p:nvPicPr>
          <p:cNvPr id="2097178" name="Google Shape;227;p36"/>
          <p:cNvPicPr preferRelativeResize="0">
            <a:picLocks/>
          </p:cNvPicPr>
          <p:nvPr/>
        </p:nvPicPr>
        <p:blipFill rotWithShape="1">
          <a:blip r:embed="rId4">
            <a:alphaModFix/>
          </a:blip>
          <a:srcRect/>
          <a:stretch>
            <a:fillRect/>
          </a:stretch>
        </p:blipFill>
        <p:spPr>
          <a:xfrm>
            <a:off x="1285852" y="1914525"/>
            <a:ext cx="7000924" cy="3657615"/>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097179" name="Google Shape;232;p37"/>
          <p:cNvPicPr preferRelativeResize="0">
            <a:picLocks/>
          </p:cNvPicPr>
          <p:nvPr/>
        </p:nvPicPr>
        <p:blipFill rotWithShape="1">
          <a:blip r:embed="rId3">
            <a:alphaModFix/>
          </a:blip>
          <a:srcRect/>
          <a:stretch>
            <a:fillRect/>
          </a:stretch>
        </p:blipFill>
        <p:spPr>
          <a:xfrm>
            <a:off x="0" y="0"/>
            <a:ext cx="9143999" cy="6858000"/>
          </a:xfrm>
          <a:prstGeom prst="rect">
            <a:avLst/>
          </a:prstGeom>
          <a:noFill/>
          <a:ln>
            <a:noFill/>
          </a:ln>
        </p:spPr>
      </p:pic>
      <p:sp>
        <p:nvSpPr>
          <p:cNvPr id="1048667" name="Google Shape;233;p37"/>
          <p:cNvSpPr txBox="1"/>
          <p:nvPr/>
        </p:nvSpPr>
        <p:spPr>
          <a:xfrm>
            <a:off x="1643042" y="1571612"/>
            <a:ext cx="5786478"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The five corporate brands as per the regional operation are viz. Asian Paints, Berger International, SCIB Paints, Apco Coatings and Taubmans.</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 Brands within Asian Paints are: Ace &amp; Apex, Apcolite, Apex, Apex Ultima, Asian Paints,Colour Next, Premium Gloss Enamel, Royale, Royale Play, Touchwood, Tractor Emulsion, Utsav.</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097180" name="Google Shape;238;p38" descr="C:\Users\P.Ravalika\Documents\images (16).jpeg"/>
          <p:cNvPicPr preferRelativeResize="0">
            <a:picLocks/>
          </p:cNvPicPr>
          <p:nvPr/>
        </p:nvPicPr>
        <p:blipFill rotWithShape="1">
          <a:blip r:embed="rId3">
            <a:alphaModFix/>
          </a:blip>
          <a:srcRect r="7200"/>
          <a:stretch>
            <a:fillRect/>
          </a:stretch>
        </p:blipFill>
        <p:spPr>
          <a:xfrm>
            <a:off x="0" y="0"/>
            <a:ext cx="9144000" cy="6858000"/>
          </a:xfrm>
          <a:prstGeom prst="rect">
            <a:avLst/>
          </a:prstGeom>
          <a:noFill/>
          <a:ln>
            <a:noFill/>
          </a:ln>
        </p:spPr>
      </p:pic>
      <p:sp>
        <p:nvSpPr>
          <p:cNvPr id="1048670" name="Google Shape;239;p38"/>
          <p:cNvSpPr txBox="1"/>
          <p:nvPr/>
        </p:nvSpPr>
        <p:spPr>
          <a:xfrm>
            <a:off x="1285852" y="1000108"/>
            <a:ext cx="6929486" cy="50783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a:solidFill>
                  <a:srgbClr val="92D050"/>
                </a:solidFill>
                <a:latin typeface="Sorts Mill Goudy"/>
                <a:ea typeface="Sorts Mill Goudy"/>
                <a:cs typeface="Sorts Mill Goudy"/>
                <a:sym typeface="Sorts Mill Goudy"/>
              </a:rPr>
              <a:t>Major Competitors for Asian Paints </a:t>
            </a:r>
            <a:endParaRPr sz="3600" b="1">
              <a:solidFill>
                <a:srgbClr val="92D050"/>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3600" b="1">
                <a:solidFill>
                  <a:schemeClr val="accent6"/>
                </a:solidFill>
                <a:latin typeface="Sorts Mill Goudy"/>
                <a:ea typeface="Sorts Mill Goudy"/>
                <a:cs typeface="Sorts Mill Goudy"/>
                <a:sym typeface="Sorts Mill Goudy"/>
              </a:rPr>
              <a:t>Asian paints is the leader keeping the other competitors far behind. In terms of gross sales we can rank the competitors of Asian paints as :</a:t>
            </a:r>
            <a:endParaRPr sz="3600" b="1">
              <a:solidFill>
                <a:schemeClr val="accent6"/>
              </a:solidFill>
              <a:latin typeface="Sorts Mill Goudy"/>
              <a:ea typeface="Sorts Mill Goudy"/>
              <a:cs typeface="Sorts Mill Goudy"/>
              <a:sym typeface="Sorts Mill Goudy"/>
            </a:endParaRPr>
          </a:p>
          <a:p>
            <a:pPr marL="457200" marR="0" lvl="1" indent="0" algn="l" rtl="0">
              <a:spcBef>
                <a:spcPts val="0"/>
              </a:spcBef>
              <a:spcAft>
                <a:spcPts val="0"/>
              </a:spcAft>
              <a:buNone/>
            </a:pPr>
            <a:r>
              <a:rPr lang="en-IN" sz="3600" b="1" i="0" u="none" strike="noStrike" cap="none">
                <a:solidFill>
                  <a:schemeClr val="accent6"/>
                </a:solidFill>
                <a:latin typeface="Sorts Mill Goudy"/>
                <a:ea typeface="Sorts Mill Goudy"/>
                <a:cs typeface="Sorts Mill Goudy"/>
                <a:sym typeface="Sorts Mill Goudy"/>
              </a:rPr>
              <a:t>1.Nerolac paints</a:t>
            </a:r>
            <a:endParaRPr sz="3600" b="1" i="0" u="none" strike="noStrike" cap="none">
              <a:solidFill>
                <a:schemeClr val="accent6"/>
              </a:solidFill>
              <a:latin typeface="Sorts Mill Goudy"/>
              <a:ea typeface="Sorts Mill Goudy"/>
              <a:cs typeface="Sorts Mill Goudy"/>
              <a:sym typeface="Sorts Mill Goudy"/>
            </a:endParaRPr>
          </a:p>
          <a:p>
            <a:pPr marL="457200" marR="0" lvl="1" indent="0" algn="l" rtl="0">
              <a:spcBef>
                <a:spcPts val="0"/>
              </a:spcBef>
              <a:spcAft>
                <a:spcPts val="0"/>
              </a:spcAft>
              <a:buNone/>
            </a:pPr>
            <a:r>
              <a:rPr lang="en-IN" sz="3600" b="1" i="0" u="none" strike="noStrike" cap="none">
                <a:solidFill>
                  <a:schemeClr val="accent6"/>
                </a:solidFill>
                <a:latin typeface="Sorts Mill Goudy"/>
                <a:ea typeface="Sorts Mill Goudy"/>
                <a:cs typeface="Sorts Mill Goudy"/>
                <a:sym typeface="Sorts Mill Goudy"/>
              </a:rPr>
              <a:t>2.Berger Paints</a:t>
            </a:r>
            <a:endParaRPr sz="3600" b="1" i="0" u="none" strike="noStrike" cap="none">
              <a:solidFill>
                <a:schemeClr val="accent6"/>
              </a:solidFill>
              <a:latin typeface="Sorts Mill Goudy"/>
              <a:ea typeface="Sorts Mill Goudy"/>
              <a:cs typeface="Sorts Mill Goudy"/>
              <a:sym typeface="Sorts Mill Goudy"/>
            </a:endParaRPr>
          </a:p>
          <a:p>
            <a:pPr marL="457200" marR="0" lvl="1" indent="0" algn="l" rtl="0">
              <a:spcBef>
                <a:spcPts val="0"/>
              </a:spcBef>
              <a:spcAft>
                <a:spcPts val="0"/>
              </a:spcAft>
              <a:buNone/>
            </a:pPr>
            <a:r>
              <a:rPr lang="en-IN" sz="3600" b="1" i="0" u="none" strike="noStrike" cap="none">
                <a:solidFill>
                  <a:schemeClr val="accent6"/>
                </a:solidFill>
                <a:latin typeface="Sorts Mill Goudy"/>
                <a:ea typeface="Sorts Mill Goudy"/>
                <a:cs typeface="Sorts Mill Goudy"/>
                <a:sym typeface="Sorts Mill Goudy"/>
              </a:rPr>
              <a:t>3.ICI Paints. </a:t>
            </a:r>
            <a:endParaRPr sz="3600" b="1" i="0" u="none" strike="noStrike" cap="none">
              <a:solidFill>
                <a:schemeClr val="accent6"/>
              </a:solidFill>
              <a:latin typeface="Sorts Mill Goudy"/>
              <a:ea typeface="Sorts Mill Goudy"/>
              <a:cs typeface="Sorts Mill Goudy"/>
              <a:sym typeface="Sorts Mill Goudy"/>
            </a:endParaRPr>
          </a:p>
          <a:p>
            <a:pPr marL="0" marR="0" lvl="0" indent="0" algn="l" rtl="0">
              <a:spcBef>
                <a:spcPts val="0"/>
              </a:spcBef>
              <a:spcAft>
                <a:spcPts val="0"/>
              </a:spcAft>
              <a:buNone/>
            </a:pPr>
            <a:endParaRPr sz="3600">
              <a:solidFill>
                <a:schemeClr val="dk1"/>
              </a:solidFill>
              <a:latin typeface="Sorts Mill Goudy"/>
              <a:ea typeface="Sorts Mill Goudy"/>
              <a:cs typeface="Sorts Mill Goudy"/>
              <a:sym typeface="Sorts Mill Goudy"/>
            </a:endParaRPr>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097181" name="Google Shape;244;p39"/>
          <p:cNvPicPr preferRelativeResize="0">
            <a:picLocks/>
          </p:cNvPicPr>
          <p:nvPr/>
        </p:nvPicPr>
        <p:blipFill rotWithShape="1">
          <a:blip r:embed="rId3">
            <a:alphaModFix/>
          </a:blip>
          <a:srcRect/>
          <a:stretch>
            <a:fillRect/>
          </a:stretch>
        </p:blipFill>
        <p:spPr>
          <a:xfrm>
            <a:off x="0" y="-24"/>
            <a:ext cx="9144000" cy="6857999"/>
          </a:xfrm>
          <a:prstGeom prst="rect">
            <a:avLst/>
          </a:prstGeom>
          <a:noFill/>
          <a:ln>
            <a:noFill/>
          </a:ln>
        </p:spPr>
      </p:pic>
      <p:sp>
        <p:nvSpPr>
          <p:cNvPr id="1048673" name="Google Shape;245;p39"/>
          <p:cNvSpPr txBox="1"/>
          <p:nvPr/>
        </p:nvSpPr>
        <p:spPr>
          <a:xfrm>
            <a:off x="571472" y="571480"/>
            <a:ext cx="6357982" cy="62786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b="1">
                <a:solidFill>
                  <a:schemeClr val="dk1"/>
                </a:solidFill>
                <a:latin typeface="Sorts Mill Goudy"/>
                <a:ea typeface="Sorts Mill Goudy"/>
                <a:cs typeface="Sorts Mill Goudy"/>
                <a:sym typeface="Sorts Mill Goudy"/>
              </a:rPr>
              <a:t>TRACTOR EMULSION</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Tractor Emulsion Advanced comes with Superior Anti Fungal Shield and gives a smooth finish to the wall. </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It is a smart choice if you have been previously using distemper.</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	</a:t>
            </a:r>
            <a:br>
              <a:rPr lang="en-IN" sz="2400" b="1">
                <a:solidFill>
                  <a:schemeClr val="dk1"/>
                </a:solidFill>
                <a:latin typeface="Sorts Mill Goudy"/>
                <a:ea typeface="Sorts Mill Goudy"/>
                <a:cs typeface="Sorts Mill Goudy"/>
                <a:sym typeface="Sorts Mill Goudy"/>
              </a:rPr>
            </a:br>
            <a:r>
              <a:rPr lang="en-IN" sz="2400" b="1">
                <a:solidFill>
                  <a:srgbClr val="FF6699"/>
                </a:solidFill>
                <a:latin typeface="Sorts Mill Goudy"/>
                <a:ea typeface="Sorts Mill Goudy"/>
                <a:cs typeface="Sorts Mill Goudy"/>
                <a:sym typeface="Sorts Mill Goudy"/>
              </a:rPr>
              <a:t>A SMART UPGRADE</a:t>
            </a:r>
            <a:endParaRPr sz="2400" b="1">
              <a:solidFill>
                <a:srgbClr val="FF6699"/>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Offers the finish of plastic paint, at a cost that is not too different from distemper. It gives higher coverage than distempers and lasts for 3-4 years. </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anti fungal shield.</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400" b="1">
                <a:solidFill>
                  <a:schemeClr val="dk1"/>
                </a:solidFill>
                <a:latin typeface="Sorts Mill Goudy"/>
                <a:ea typeface="Sorts Mill Goudy"/>
                <a:cs typeface="Sorts Mill Goudy"/>
                <a:sym typeface="Sorts Mill Goudy"/>
              </a:rPr>
              <a:t>Excellent protection against fungal growth thus reducing the chances of fungal black spots on your wall</a:t>
            </a:r>
            <a:endParaRPr sz="2400" b="1">
              <a:solidFill>
                <a:schemeClr val="dk1"/>
              </a:solidFill>
              <a:latin typeface="Sorts Mill Goudy"/>
              <a:ea typeface="Sorts Mill Goudy"/>
              <a:cs typeface="Sorts Mill Goudy"/>
              <a:sym typeface="Sorts Mill Goudy"/>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097182" name="Google Shape;250;p40"/>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676" name="Google Shape;251;p40"/>
          <p:cNvSpPr txBox="1"/>
          <p:nvPr/>
        </p:nvSpPr>
        <p:spPr>
          <a:xfrm>
            <a:off x="2214546" y="1714488"/>
            <a:ext cx="5214974" cy="39703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93B3D7"/>
                </a:solidFill>
                <a:latin typeface="Sorts Mill Goudy"/>
                <a:ea typeface="Sorts Mill Goudy"/>
                <a:cs typeface="Sorts Mill Goudy"/>
                <a:sym typeface="Sorts Mill Goudy"/>
              </a:rPr>
              <a:t>COLOUR</a:t>
            </a:r>
            <a:endParaRPr sz="2800" b="1">
              <a:solidFill>
                <a:srgbClr val="93B3D7"/>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800" b="1">
                <a:solidFill>
                  <a:srgbClr val="4F6128"/>
                </a:solidFill>
                <a:latin typeface="Sorts Mill Goudy"/>
                <a:ea typeface="Sorts Mill Goudy"/>
                <a:cs typeface="Sorts Mill Goudy"/>
                <a:sym typeface="Sorts Mill Goudy"/>
              </a:rPr>
              <a:t>Wide range of more than 1600 shades to choose from. </a:t>
            </a:r>
            <a:endParaRPr sz="2800" b="1">
              <a:solidFill>
                <a:srgbClr val="4F6128"/>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800" b="1">
                <a:solidFill>
                  <a:srgbClr val="4F6128"/>
                </a:solidFill>
                <a:latin typeface="Sorts Mill Goudy"/>
                <a:ea typeface="Sorts Mill Goudy"/>
                <a:cs typeface="Sorts Mill Goudy"/>
                <a:sym typeface="Sorts Mill Goudy"/>
              </a:rPr>
              <a:t>Specification:</a:t>
            </a:r>
            <a:endParaRPr sz="2800" b="1">
              <a:solidFill>
                <a:srgbClr val="4F6128"/>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800" b="1">
                <a:solidFill>
                  <a:srgbClr val="4F6128"/>
                </a:solidFill>
                <a:latin typeface="Sorts Mill Goudy"/>
                <a:ea typeface="Sorts Mill Goudy"/>
                <a:cs typeface="Sorts Mill Goudy"/>
                <a:sym typeface="Sorts Mill Goudy"/>
              </a:rPr>
              <a:t> </a:t>
            </a:r>
            <a:r>
              <a:rPr lang="en-IN" sz="2800" b="1">
                <a:solidFill>
                  <a:srgbClr val="93B3D7"/>
                </a:solidFill>
                <a:latin typeface="Sorts Mill Goudy"/>
                <a:ea typeface="Sorts Mill Goudy"/>
                <a:cs typeface="Sorts Mill Goudy"/>
                <a:sym typeface="Sorts Mill Goudy"/>
              </a:rPr>
              <a:t>DRYING TIME</a:t>
            </a:r>
            <a:r>
              <a:rPr lang="en-IN" sz="2800" b="1">
                <a:solidFill>
                  <a:srgbClr val="4F6128"/>
                </a:solidFill>
                <a:latin typeface="Sorts Mill Goudy"/>
                <a:ea typeface="Sorts Mill Goudy"/>
                <a:cs typeface="Sorts Mill Goudy"/>
                <a:sym typeface="Sorts Mill Goudy"/>
              </a:rPr>
              <a:t>: Surface dry time 30 min</a:t>
            </a:r>
            <a:endParaRPr sz="2800" b="1">
              <a:solidFill>
                <a:srgbClr val="4F6128"/>
              </a:solidFill>
              <a:latin typeface="Sorts Mill Goudy"/>
              <a:ea typeface="Sorts Mill Goudy"/>
              <a:cs typeface="Sorts Mill Goudy"/>
              <a:sym typeface="Sorts Mill Goudy"/>
            </a:endParaRPr>
          </a:p>
          <a:p>
            <a:pPr marL="0" marR="0" lvl="0" indent="0" algn="l" rtl="0">
              <a:spcBef>
                <a:spcPts val="0"/>
              </a:spcBef>
              <a:spcAft>
                <a:spcPts val="0"/>
              </a:spcAft>
              <a:buNone/>
            </a:pPr>
            <a:r>
              <a:rPr lang="en-IN" sz="2800">
                <a:solidFill>
                  <a:srgbClr val="4F6128"/>
                </a:solidFill>
                <a:latin typeface="Sorts Mill Goudy"/>
                <a:ea typeface="Sorts Mill Goudy"/>
                <a:cs typeface="Sorts Mill Goudy"/>
                <a:sym typeface="Sorts Mill Goudy"/>
              </a:rPr>
              <a:t> Stability of thinned paint to be used within 24hrs.</a:t>
            </a:r>
            <a:endParaRPr sz="2800">
              <a:solidFill>
                <a:srgbClr val="4F6128"/>
              </a:solidFill>
              <a:latin typeface="Sorts Mill Goudy"/>
              <a:ea typeface="Sorts Mill Goudy"/>
              <a:cs typeface="Sorts Mill Goudy"/>
              <a:sym typeface="Sorts Mill Goudy"/>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097183" name="Google Shape;256;p41"/>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79" name="Google Shape;257;p41"/>
          <p:cNvSpPr txBox="1"/>
          <p:nvPr/>
        </p:nvSpPr>
        <p:spPr>
          <a:xfrm>
            <a:off x="2357422" y="1000108"/>
            <a:ext cx="5072098" cy="18466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b="1">
                <a:solidFill>
                  <a:srgbClr val="0070C0"/>
                </a:solidFill>
                <a:latin typeface="Bell MT"/>
                <a:ea typeface="Bell MT"/>
                <a:cs typeface="Bell MT"/>
                <a:sym typeface="Bell MT"/>
              </a:rPr>
              <a:t>Ruby Paints Private Limited </a:t>
            </a:r>
            <a:endParaRPr sz="4800">
              <a:solidFill>
                <a:srgbClr val="0070C0"/>
              </a:solidFill>
              <a:latin typeface="Bell MT"/>
              <a:ea typeface="Bell MT"/>
              <a:cs typeface="Bell MT"/>
              <a:sym typeface="Bell MT"/>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84" name="Google Shape;258;p41" descr="C:\Users\P.Ravalika\Documents\unique-industries-corporation-logo-120x120.png"/>
          <p:cNvPicPr preferRelativeResize="0">
            <a:picLocks/>
          </p:cNvPicPr>
          <p:nvPr/>
        </p:nvPicPr>
        <p:blipFill rotWithShape="1">
          <a:blip r:embed="rId4">
            <a:alphaModFix/>
          </a:blip>
          <a:srcRect/>
          <a:stretch>
            <a:fillRect/>
          </a:stretch>
        </p:blipFill>
        <p:spPr>
          <a:xfrm>
            <a:off x="3214678" y="2786058"/>
            <a:ext cx="3429024" cy="2214578"/>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097154" name="Google Shape;96;p15" descr="C:\Users\P.Ravalika\Documents\images (18).jpeg"/>
          <p:cNvPicPr preferRelativeResize="0">
            <a:picLocks/>
          </p:cNvPicPr>
          <p:nvPr/>
        </p:nvPicPr>
        <p:blipFill rotWithShape="1">
          <a:blip r:embed="rId3">
            <a:alphaModFix/>
          </a:blip>
          <a:srcRect b="6806"/>
          <a:stretch>
            <a:fillRect/>
          </a:stretch>
        </p:blipFill>
        <p:spPr>
          <a:xfrm>
            <a:off x="0" y="0"/>
            <a:ext cx="9144000" cy="6858000"/>
          </a:xfrm>
          <a:prstGeom prst="rect">
            <a:avLst/>
          </a:prstGeom>
          <a:noFill/>
          <a:ln>
            <a:noFill/>
          </a:ln>
        </p:spPr>
      </p:pic>
      <p:sp>
        <p:nvSpPr>
          <p:cNvPr id="1048600" name="Google Shape;97;p15"/>
          <p:cNvSpPr txBox="1"/>
          <p:nvPr/>
        </p:nvSpPr>
        <p:spPr>
          <a:xfrm>
            <a:off x="1857356" y="1928802"/>
            <a:ext cx="5786478" cy="32316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3600" b="1">
                <a:solidFill>
                  <a:schemeClr val="dk1"/>
                </a:solidFill>
                <a:latin typeface="Federo"/>
                <a:ea typeface="Federo"/>
                <a:cs typeface="Federo"/>
                <a:sym typeface="Federo"/>
              </a:rPr>
              <a:t>HISTORY OF PAINTS</a:t>
            </a:r>
          </a:p>
          <a:p>
            <a:pPr marL="342900" marR="0" lvl="0" indent="-342900" algn="l" rtl="0">
              <a:spcBef>
                <a:spcPts val="0"/>
              </a:spcBef>
              <a:spcAft>
                <a:spcPts val="0"/>
              </a:spcAft>
              <a:buClr>
                <a:schemeClr val="dk1"/>
              </a:buClr>
              <a:buSzPts val="1800"/>
              <a:buFont typeface="Noto Sans Symbols"/>
              <a:buChar char="❑"/>
            </a:pPr>
            <a:r>
              <a:rPr lang="en-IN" sz="1800">
                <a:solidFill>
                  <a:schemeClr val="dk1"/>
                </a:solidFill>
                <a:latin typeface="Calibri"/>
                <a:ea typeface="Calibri"/>
                <a:cs typeface="Calibri"/>
                <a:sym typeface="Calibri"/>
              </a:rPr>
              <a:t> </a:t>
            </a:r>
            <a:r>
              <a:rPr lang="en-IN" sz="2400">
                <a:solidFill>
                  <a:schemeClr val="dk1"/>
                </a:solidFill>
                <a:latin typeface="Arial Narrow"/>
                <a:ea typeface="Arial Narrow"/>
                <a:cs typeface="Arial Narrow"/>
                <a:sym typeface="Arial Narrow"/>
              </a:rPr>
              <a:t>The Indian paint industry was initiated in 1902, when Shalimar paints set up its first factory in kolkata.</a:t>
            </a:r>
          </a:p>
          <a:p>
            <a:pPr marL="342900" marR="0" lvl="0" indent="-342900" algn="l" rtl="0">
              <a:spcBef>
                <a:spcPts val="0"/>
              </a:spcBef>
              <a:spcAft>
                <a:spcPts val="0"/>
              </a:spcAft>
              <a:buClr>
                <a:schemeClr val="dk1"/>
              </a:buClr>
              <a:buSzPts val="2400"/>
              <a:buFont typeface="Noto Sans Symbols"/>
              <a:buChar char="❑"/>
            </a:pPr>
            <a:r>
              <a:rPr lang="en-IN" sz="2400">
                <a:solidFill>
                  <a:schemeClr val="dk1"/>
                </a:solidFill>
                <a:latin typeface="Arial Narrow"/>
                <a:ea typeface="Arial Narrow"/>
                <a:cs typeface="Arial Narrow"/>
                <a:sym typeface="Arial Narrow"/>
              </a:rPr>
              <a:t>After liberalization, as the excise duties got drastically  reduced from 40% to 16%, the industry recorded a healthy growth of 12-13% annually.</a:t>
            </a:r>
            <a:endParaRPr sz="2400">
              <a:solidFill>
                <a:schemeClr val="dk1"/>
              </a:solidFill>
              <a:latin typeface="Arial Narrow"/>
              <a:ea typeface="Arial Narrow"/>
              <a:cs typeface="Arial Narrow"/>
              <a:sym typeface="Arial Narrow"/>
            </a:endParaRPr>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097185" name="Google Shape;263;p42"/>
          <p:cNvPicPr preferRelativeResize="0">
            <a:picLocks/>
          </p:cNvPicPr>
          <p:nvPr/>
        </p:nvPicPr>
        <p:blipFill rotWithShape="1">
          <a:blip r:embed="rId3">
            <a:alphaModFix/>
          </a:blip>
          <a:srcRect r="7200"/>
          <a:stretch>
            <a:fillRect/>
          </a:stretch>
        </p:blipFill>
        <p:spPr>
          <a:xfrm>
            <a:off x="0" y="0"/>
            <a:ext cx="9144000" cy="6858000"/>
          </a:xfrm>
          <a:prstGeom prst="rect">
            <a:avLst/>
          </a:prstGeom>
          <a:noFill/>
          <a:ln>
            <a:noFill/>
          </a:ln>
        </p:spPr>
      </p:pic>
      <p:sp>
        <p:nvSpPr>
          <p:cNvPr id="1048682" name="Google Shape;264;p42"/>
          <p:cNvSpPr txBox="1"/>
          <p:nvPr/>
        </p:nvSpPr>
        <p:spPr>
          <a:xfrm>
            <a:off x="1071538" y="1500174"/>
            <a:ext cx="6357982" cy="3785652"/>
          </a:xfrm>
          <a:prstGeom prst="rect">
            <a:avLst/>
          </a:prstGeom>
          <a:noFill/>
          <a:ln>
            <a:noFill/>
          </a:ln>
        </p:spPr>
        <p:txBody>
          <a:bodyPr spcFirstLastPara="1" wrap="square" lIns="91425" tIns="45700" rIns="91425" bIns="45700" anchor="t" anchorCtr="0">
            <a:noAutofit/>
          </a:bodyPr>
          <a:lstStyle/>
          <a:p>
            <a:pPr marL="1371600" marR="0" lvl="3" indent="0" algn="l" rtl="0">
              <a:spcBef>
                <a:spcPts val="0"/>
              </a:spcBef>
              <a:spcAft>
                <a:spcPts val="0"/>
              </a:spcAft>
              <a:buNone/>
            </a:pPr>
            <a:r>
              <a:rPr lang="en-IN" sz="2000" b="1" i="0" u="none" strike="noStrike" cap="none">
                <a:solidFill>
                  <a:schemeClr val="dk1"/>
                </a:solidFill>
                <a:latin typeface="Courier New"/>
                <a:ea typeface="Courier New"/>
                <a:cs typeface="Courier New"/>
                <a:sym typeface="Courier New"/>
              </a:rPr>
              <a:t>Founded</a:t>
            </a:r>
            <a:r>
              <a:rPr lang="en-IN" sz="2000" b="0" i="0" u="none" strike="noStrike" cap="none">
                <a:solidFill>
                  <a:schemeClr val="dk1"/>
                </a:solidFill>
                <a:latin typeface="Courier New"/>
                <a:ea typeface="Courier New"/>
                <a:cs typeface="Courier New"/>
                <a:sym typeface="Courier New"/>
              </a:rPr>
              <a:t> in the year 1992 under companies act as a private limited company located in Chennai</a:t>
            </a:r>
            <a:endParaRPr sz="2000" b="0" i="0" u="none" strike="noStrike" cap="none">
              <a:solidFill>
                <a:schemeClr val="dk1"/>
              </a:solidFill>
              <a:latin typeface="Courier New"/>
              <a:ea typeface="Courier New"/>
              <a:cs typeface="Courier New"/>
              <a:sym typeface="Courier New"/>
            </a:endParaRPr>
          </a:p>
          <a:p>
            <a:pPr marL="1371600" marR="0" lvl="3" indent="0" algn="l" rtl="0">
              <a:spcBef>
                <a:spcPts val="0"/>
              </a:spcBef>
              <a:spcAft>
                <a:spcPts val="0"/>
              </a:spcAft>
              <a:buNone/>
            </a:pPr>
            <a:r>
              <a:rPr lang="en-IN" sz="2000" b="0" i="0" u="none" strike="noStrike" cap="none">
                <a:solidFill>
                  <a:schemeClr val="dk1"/>
                </a:solidFill>
                <a:latin typeface="Courier New"/>
                <a:ea typeface="Courier New"/>
                <a:cs typeface="Courier New"/>
                <a:sym typeface="Courier New"/>
              </a:rPr>
              <a:t>Ruby Paints Private Limited is a Private incorporated on 08 December 1992. </a:t>
            </a:r>
            <a:endParaRPr sz="2000" b="0" i="0" u="none" strike="noStrike" cap="none">
              <a:solidFill>
                <a:schemeClr val="dk1"/>
              </a:solidFill>
              <a:latin typeface="Courier New"/>
              <a:ea typeface="Courier New"/>
              <a:cs typeface="Courier New"/>
              <a:sym typeface="Courier New"/>
            </a:endParaRPr>
          </a:p>
          <a:p>
            <a:pPr marL="1371600" marR="0" lvl="3" indent="0" algn="l" rtl="0">
              <a:spcBef>
                <a:spcPts val="0"/>
              </a:spcBef>
              <a:spcAft>
                <a:spcPts val="0"/>
              </a:spcAft>
              <a:buNone/>
            </a:pPr>
            <a:r>
              <a:rPr lang="en-IN" sz="2000" b="0" i="0" u="none" strike="noStrike" cap="none">
                <a:solidFill>
                  <a:schemeClr val="dk1"/>
                </a:solidFill>
                <a:latin typeface="Courier New"/>
                <a:ea typeface="Courier New"/>
                <a:cs typeface="Courier New"/>
                <a:sym typeface="Courier New"/>
              </a:rPr>
              <a:t>It is classified as Non-govtcompany and is registered at Registrar of Companies, Chennai. </a:t>
            </a:r>
            <a:endParaRPr sz="2000" b="0" i="0" u="none" strike="noStrike" cap="none">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IN" sz="2000">
                <a:solidFill>
                  <a:schemeClr val="dk1"/>
                </a:solidFill>
                <a:latin typeface="Courier New"/>
                <a:ea typeface="Courier New"/>
                <a:cs typeface="Courier New"/>
                <a:sym typeface="Courier New"/>
              </a:rPr>
              <a:t>   </a:t>
            </a:r>
            <a:endParaRPr sz="1800">
              <a:solidFill>
                <a:schemeClr val="dk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097186" name="Google Shape;269;p43"/>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85" name="Google Shape;270;p43"/>
          <p:cNvSpPr txBox="1"/>
          <p:nvPr/>
        </p:nvSpPr>
        <p:spPr>
          <a:xfrm>
            <a:off x="2500298" y="1643050"/>
            <a:ext cx="4929222" cy="29854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rgbClr val="FF0000"/>
                </a:solidFill>
                <a:latin typeface="Calibri"/>
                <a:ea typeface="Calibri"/>
                <a:cs typeface="Calibri"/>
                <a:sym typeface="Calibri"/>
              </a:rPr>
              <a:t> </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IN" sz="3200">
                <a:solidFill>
                  <a:srgbClr val="FF0000"/>
                </a:solidFill>
                <a:latin typeface="Consolas"/>
                <a:ea typeface="Consolas"/>
                <a:cs typeface="Consolas"/>
                <a:sym typeface="Consolas"/>
              </a:rPr>
              <a:t> </a:t>
            </a:r>
            <a:r>
              <a:rPr lang="en-IN" sz="2400">
                <a:solidFill>
                  <a:srgbClr val="366092"/>
                </a:solidFill>
                <a:latin typeface="Consolas"/>
                <a:ea typeface="Consolas"/>
                <a:cs typeface="Consolas"/>
                <a:sym typeface="Consolas"/>
              </a:rPr>
              <a:t>Directors of Ruby Paints Private Limited are Palanipalam, BalasubramanianVairasamy Pandian and Natarajan Vairavasamy Pandian.</a:t>
            </a:r>
            <a:endParaRPr sz="2400">
              <a:solidFill>
                <a:srgbClr val="366092"/>
              </a:solidFill>
              <a:latin typeface="Consolas"/>
              <a:ea typeface="Consolas"/>
              <a:cs typeface="Consolas"/>
              <a:sym typeface="Consolas"/>
            </a:endParaRPr>
          </a:p>
          <a:p>
            <a:pPr marL="0" marR="0" lvl="0" indent="0" algn="l" rtl="0">
              <a:spcBef>
                <a:spcPts val="0"/>
              </a:spcBef>
              <a:spcAft>
                <a:spcPts val="0"/>
              </a:spcAft>
              <a:buNone/>
            </a:pPr>
            <a:endParaRPr sz="1800">
              <a:solidFill>
                <a:srgbClr val="FF0000"/>
              </a:solidFill>
              <a:latin typeface="Consolas"/>
              <a:ea typeface="Consolas"/>
              <a:cs typeface="Consolas"/>
              <a:sym typeface="Consolas"/>
            </a:endParaRPr>
          </a:p>
        </p:txBody>
      </p:sp>
    </p:spTree>
  </p:cSld>
  <p:clrMapOvr>
    <a:masterClrMapping/>
  </p:clrMapOvr>
  <p:transition>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097187" name="Google Shape;275;p44" descr="C:\Users\P.Ravalika\Documents\images (21).jpeg"/>
          <p:cNvPicPr preferRelativeResize="0">
            <a:picLocks/>
          </p:cNvPicPr>
          <p:nvPr/>
        </p:nvPicPr>
        <p:blipFill rotWithShape="1">
          <a:blip r:embed="rId3">
            <a:alphaModFix/>
          </a:blip>
          <a:srcRect r="8833"/>
          <a:stretch>
            <a:fillRect/>
          </a:stretch>
        </p:blipFill>
        <p:spPr>
          <a:xfrm>
            <a:off x="0" y="0"/>
            <a:ext cx="9144000" cy="6857999"/>
          </a:xfrm>
          <a:prstGeom prst="rect">
            <a:avLst/>
          </a:prstGeom>
          <a:noFill/>
          <a:ln>
            <a:noFill/>
          </a:ln>
        </p:spPr>
      </p:pic>
      <p:pic>
        <p:nvPicPr>
          <p:cNvPr id="2097188" name="Google Shape;276;p44"/>
          <p:cNvPicPr preferRelativeResize="0">
            <a:picLocks/>
          </p:cNvPicPr>
          <p:nvPr/>
        </p:nvPicPr>
        <p:blipFill rotWithShape="1">
          <a:blip r:embed="rId4">
            <a:alphaModFix/>
          </a:blip>
          <a:srcRect/>
          <a:stretch>
            <a:fillRect/>
          </a:stretch>
        </p:blipFill>
        <p:spPr>
          <a:xfrm>
            <a:off x="2071670" y="1571613"/>
            <a:ext cx="5214974" cy="3286147"/>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097189" name="Google Shape;281;p45" descr="C:\Users\P.Ravalika\Documents\images (22).jpeg"/>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graphicFrame>
        <p:nvGraphicFramePr>
          <p:cNvPr id="4194304" name="Google Shape;282;p45"/>
          <p:cNvGraphicFramePr>
            <a:graphicFrameLocks/>
          </p:cNvGraphicFramePr>
          <p:nvPr/>
        </p:nvGraphicFramePr>
        <p:xfrm>
          <a:off x="1524000" y="3257100"/>
          <a:ext cx="6096000" cy="343796"/>
        </p:xfrm>
        <a:graphic>
          <a:graphicData uri="http://schemas.openxmlformats.org/drawingml/2006/table">
            <a:tbl>
              <a:tblPr>
                <a:noFill/>
                <a:tableStyleId>{C1E4E1A7-FD12-4367-883B-2C8391273D80}</a:tableStyleId>
              </a:tblPr>
              <a:tblGrid>
                <a:gridCol w="1673800"/>
                <a:gridCol w="4422200"/>
              </a:tblGrid>
              <a:tr h="229100">
                <a:tc>
                  <a:txBody>
                    <a:bodyPr/>
                    <a:lstStyle/>
                    <a:p>
                      <a:pPr marL="0" marR="0" lvl="0" indent="0" algn="l" rtl="0">
                        <a:lnSpc>
                          <a:spcPct val="107000"/>
                        </a:lnSpc>
                        <a:spcBef>
                          <a:spcPts val="0"/>
                        </a:spcBef>
                        <a:spcAft>
                          <a:spcPts val="0"/>
                        </a:spcAft>
                        <a:buNone/>
                      </a:pPr>
                      <a:r>
                        <a:rPr lang="en-IN" sz="700" u="none" strike="noStrike" cap="none">
                          <a:latin typeface="Calibri"/>
                          <a:ea typeface="Calibri"/>
                          <a:cs typeface="Calibri"/>
                          <a:sym typeface="Calibri"/>
                        </a:rPr>
                        <a:t>Annual Turnover OF THE RUBY PAINT:</a:t>
                      </a:r>
                      <a:endParaRPr sz="700" u="none" strike="noStrike" cap="none">
                        <a:latin typeface="Calibri"/>
                        <a:ea typeface="Calibri"/>
                        <a:cs typeface="Calibri"/>
                        <a:sym typeface="Calibri"/>
                      </a:endParaRPr>
                    </a:p>
                  </a:txBody>
                  <a:tcPr marL="173175" marR="173175" marT="57725" marB="57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None/>
                      </a:pPr>
                      <a:r>
                        <a:rPr lang="en-IN" sz="700" u="none" strike="noStrike" cap="none">
                          <a:solidFill>
                            <a:srgbClr val="111111"/>
                          </a:solidFill>
                          <a:latin typeface="Arial"/>
                          <a:ea typeface="Arial"/>
                          <a:cs typeface="Arial"/>
                          <a:sym typeface="Arial"/>
                        </a:rPr>
                        <a:t>Rs. 25 - 50 Crore</a:t>
                      </a:r>
                      <a:endParaRPr sz="700" u="none" strike="noStrike" cap="none">
                        <a:latin typeface="Calibri"/>
                        <a:ea typeface="Calibri"/>
                        <a:cs typeface="Calibri"/>
                        <a:sym typeface="Calibri"/>
                      </a:endParaRPr>
                    </a:p>
                  </a:txBody>
                  <a:tcPr marL="173175" marR="173175" marT="57725" marB="57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r>
            </a:tbl>
          </a:graphicData>
        </a:graphic>
      </p:graphicFrame>
      <p:sp>
        <p:nvSpPr>
          <p:cNvPr id="1048690" name="Google Shape;283;p45" descr="Our Team"/>
          <p:cNvSpPr/>
          <p:nvPr/>
        </p:nvSpPr>
        <p:spPr>
          <a:xfrm>
            <a:off x="0" y="457200"/>
            <a:ext cx="301625" cy="3016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190" name="Google Shape;284;p45"/>
          <p:cNvPicPr preferRelativeResize="0">
            <a:picLocks/>
          </p:cNvPicPr>
          <p:nvPr/>
        </p:nvPicPr>
        <p:blipFill rotWithShape="1">
          <a:blip r:embed="rId4">
            <a:alphaModFix/>
          </a:blip>
          <a:srcRect/>
          <a:stretch>
            <a:fillRect/>
          </a:stretch>
        </p:blipFill>
        <p:spPr>
          <a:xfrm>
            <a:off x="5000628" y="3214686"/>
            <a:ext cx="1828800" cy="1866900"/>
          </a:xfrm>
          <a:prstGeom prst="rect">
            <a:avLst/>
          </a:prstGeom>
          <a:noFill/>
          <a:ln>
            <a:noFill/>
          </a:ln>
        </p:spPr>
      </p:pic>
      <p:sp>
        <p:nvSpPr>
          <p:cNvPr id="1048691" name="Google Shape;285;p45"/>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33333"/>
              </a:buClr>
              <a:buSzPts val="1600"/>
              <a:buFont typeface="Arial"/>
              <a:buNone/>
            </a:pPr>
            <a:r>
              <a:rPr lang="en-IN" sz="1600" b="1" i="0" u="none" strike="noStrike" cap="none">
                <a:solidFill>
                  <a:srgbClr val="333333"/>
                </a:solidFill>
                <a:latin typeface="Arial"/>
                <a:ea typeface="Arial"/>
                <a:cs typeface="Arial"/>
                <a:sym typeface="Arial"/>
              </a:rPr>
              <a:t>Team</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048692" name="Google Shape;286;p45"/>
          <p:cNvSpPr/>
          <p:nvPr/>
        </p:nvSpPr>
        <p:spPr>
          <a:xfrm>
            <a:off x="1214414" y="785795"/>
            <a:ext cx="6715172" cy="56015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33333"/>
              </a:buClr>
              <a:buSzPts val="1200"/>
              <a:buFont typeface="Calibri"/>
              <a:buNone/>
            </a:pPr>
            <a:r>
              <a:rPr lang="en-IN" sz="1200" b="0" i="0" u="none" strike="noStrike" cap="none" dirty="0">
                <a:solidFill>
                  <a:srgbClr val="333333"/>
                </a:solidFill>
                <a:latin typeface="Calibri"/>
                <a:ea typeface="Calibri"/>
                <a:cs typeface="Calibri"/>
                <a:sym typeface="Calibri"/>
              </a:rPr>
              <a:t> </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200"/>
              <a:buFont typeface="Calibri"/>
              <a:buNone/>
            </a:pPr>
            <a:r>
              <a:rPr lang="en-IN" sz="1200" b="0" i="0" u="none" strike="noStrike" cap="none" dirty="0">
                <a:solidFill>
                  <a:srgbClr val="333333"/>
                </a:solidFill>
                <a:latin typeface="Calibri"/>
                <a:ea typeface="Calibri"/>
                <a:cs typeface="Calibri"/>
                <a:sym typeface="Calibri"/>
              </a:rPr>
              <a:t> </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IN" sz="2800" b="0" i="0" u="none" strike="noStrike" cap="none" dirty="0">
                <a:solidFill>
                  <a:srgbClr val="366092"/>
                </a:solidFill>
                <a:latin typeface="Consolas"/>
                <a:ea typeface="Consolas"/>
                <a:cs typeface="Consolas"/>
                <a:sym typeface="Consolas"/>
              </a:rPr>
              <a:t>TEAM</a:t>
            </a:r>
            <a:endParaRPr sz="2800" b="0" i="0" u="none" strike="noStrike" cap="none">
              <a:solidFill>
                <a:srgbClr val="366092"/>
              </a:solidFill>
              <a:latin typeface="Consolas"/>
              <a:ea typeface="Consolas"/>
              <a:cs typeface="Consolas"/>
              <a:sym typeface="Consolas"/>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RUBY PAINTS have a team of efficient professionals is dedicated and committed towards achieving the goals of </a:t>
            </a:r>
            <a:r>
              <a:rPr lang="en-IN" sz="1600" b="0" i="0" u="none" strike="noStrike" cap="none" dirty="0" smtClean="0">
                <a:solidFill>
                  <a:srgbClr val="333333"/>
                </a:solidFill>
                <a:latin typeface="Calibri"/>
                <a:ea typeface="Calibri"/>
                <a:cs typeface="Calibri"/>
                <a:sym typeface="Calibri"/>
              </a:rPr>
              <a:t>organization</a:t>
            </a:r>
            <a:r>
              <a:rPr lang="en-IN" sz="1600" b="0" i="0" u="none" strike="noStrike" cap="none" dirty="0">
                <a:solidFill>
                  <a:srgbClr val="333333"/>
                </a:solidFill>
                <a:latin typeface="Calibri"/>
                <a:ea typeface="Calibri"/>
                <a:cs typeface="Calibri"/>
                <a:sym typeface="Calibri"/>
              </a:rPr>
              <a:t>.</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Members of our team are well-versed with the latest trends that prevail in the international market and formulate each product in accordance with the same.</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RUBY PAINT professionals have helped  in directly communicating with the customer to understand their exact requirements.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This allows to meet with the demands of clients by catering different requirements of the national as well as international markets.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smtClean="0">
                <a:solidFill>
                  <a:srgbClr val="333333"/>
                </a:solidFill>
                <a:latin typeface="Calibri"/>
                <a:ea typeface="Calibri"/>
                <a:cs typeface="Calibri"/>
                <a:sym typeface="Calibri"/>
              </a:rPr>
              <a:t> </a:t>
            </a:r>
            <a:r>
              <a:rPr lang="en-IN" sz="1600" b="0" i="0" u="none" strike="noStrike" cap="none" dirty="0">
                <a:solidFill>
                  <a:srgbClr val="333333"/>
                </a:solidFill>
                <a:latin typeface="Calibri"/>
                <a:ea typeface="Calibri"/>
                <a:cs typeface="Calibri"/>
                <a:sym typeface="Calibri"/>
              </a:rPr>
              <a:t>workforce consists of the following members:</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33333"/>
              </a:buClr>
              <a:buSzPts val="1600"/>
              <a:buFont typeface="Calibri"/>
              <a:buNone/>
            </a:pPr>
            <a:r>
              <a:rPr lang="en-IN" sz="1600" b="0" i="0" u="none" strike="noStrike" cap="none" dirty="0">
                <a:solidFill>
                  <a:srgbClr val="333333"/>
                </a:solidFill>
                <a:latin typeface="Calibri"/>
                <a:ea typeface="Calibri"/>
                <a:cs typeface="Calibri"/>
                <a:sym typeface="Calibri"/>
              </a:rPr>
              <a:t> </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Chemical engineers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Quality analysts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Procuring agents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Store keepers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Packaging experts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Office administrators</a:t>
            </a:r>
            <a:endParaRPr sz="1600" b="0" i="0" u="none" strike="noStrike" cap="none">
              <a:solidFill>
                <a:schemeClr val="dk1"/>
              </a:solidFill>
              <a:latin typeface="Calibri"/>
              <a:ea typeface="Calibri"/>
              <a:cs typeface="Calibri"/>
              <a:sym typeface="Calibri"/>
            </a:endParaRPr>
          </a:p>
          <a:p>
            <a:pPr marL="0" marR="0" lvl="0" indent="-101600" algn="l" rtl="0">
              <a:lnSpc>
                <a:spcPct val="100000"/>
              </a:lnSpc>
              <a:spcBef>
                <a:spcPts val="0"/>
              </a:spcBef>
              <a:spcAft>
                <a:spcPts val="0"/>
              </a:spcAft>
              <a:buClr>
                <a:srgbClr val="333333"/>
              </a:buClr>
              <a:buSzPts val="1600"/>
              <a:buFont typeface="Calibri"/>
              <a:buChar char="•"/>
            </a:pPr>
            <a:r>
              <a:rPr lang="en-IN" sz="1600" b="0" i="0" u="none" strike="noStrike" cap="none" dirty="0">
                <a:solidFill>
                  <a:srgbClr val="333333"/>
                </a:solidFill>
                <a:latin typeface="Calibri"/>
                <a:ea typeface="Calibri"/>
                <a:cs typeface="Calibri"/>
                <a:sym typeface="Calibri"/>
              </a:rPr>
              <a:t>Skilled </a:t>
            </a:r>
            <a:r>
              <a:rPr lang="en-IN" sz="1600" b="0" i="0" u="none" strike="noStrike" cap="none" dirty="0" err="1">
                <a:solidFill>
                  <a:srgbClr val="333333"/>
                </a:solidFill>
                <a:latin typeface="Calibri"/>
                <a:ea typeface="Calibri"/>
                <a:cs typeface="Calibri"/>
                <a:sym typeface="Calibri"/>
              </a:rPr>
              <a:t>labor</a:t>
            </a:r>
            <a:endParaRPr sz="16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048693" name="Google Shape;287;p45"/>
          <p:cNvSpPr/>
          <p:nvPr/>
        </p:nvSpPr>
        <p:spPr>
          <a:xfrm>
            <a:off x="0" y="2625725"/>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2097191" name="Google Shape;288;p45"/>
          <p:cNvPicPr preferRelativeResize="0">
            <a:picLocks/>
          </p:cNvPicPr>
          <p:nvPr/>
        </p:nvPicPr>
        <p:blipFill rotWithShape="1">
          <a:blip r:embed="rId4">
            <a:alphaModFix/>
          </a:blip>
          <a:srcRect/>
          <a:stretch>
            <a:fillRect/>
          </a:stretch>
        </p:blipFill>
        <p:spPr>
          <a:xfrm>
            <a:off x="5286380" y="4214818"/>
            <a:ext cx="1828800" cy="1866900"/>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097192" name="Google Shape;293;p46"/>
          <p:cNvPicPr preferRelativeResize="0">
            <a:picLocks/>
          </p:cNvPicPr>
          <p:nvPr/>
        </p:nvPicPr>
        <p:blipFill rotWithShape="1">
          <a:blip r:embed="rId3">
            <a:alphaModFix/>
          </a:blip>
          <a:srcRect/>
          <a:stretch>
            <a:fillRect/>
          </a:stretch>
        </p:blipFill>
        <p:spPr>
          <a:xfrm>
            <a:off x="0" y="-142900"/>
            <a:ext cx="9144000" cy="6858000"/>
          </a:xfrm>
          <a:prstGeom prst="rect">
            <a:avLst/>
          </a:prstGeom>
          <a:noFill/>
          <a:ln>
            <a:noFill/>
          </a:ln>
        </p:spPr>
      </p:pic>
      <p:sp>
        <p:nvSpPr>
          <p:cNvPr id="1048696" name="Google Shape;294;p46"/>
          <p:cNvSpPr txBox="1"/>
          <p:nvPr/>
        </p:nvSpPr>
        <p:spPr>
          <a:xfrm>
            <a:off x="714348" y="1643050"/>
            <a:ext cx="578647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b="1">
                <a:solidFill>
                  <a:srgbClr val="3F3151"/>
                </a:solidFill>
                <a:latin typeface="Arial Rounded"/>
                <a:ea typeface="Arial Rounded"/>
                <a:cs typeface="Arial Rounded"/>
                <a:sym typeface="Arial Rounded"/>
              </a:rPr>
              <a:t>NIPPON PAINTS</a:t>
            </a:r>
            <a:endParaRPr sz="4800" b="1">
              <a:solidFill>
                <a:srgbClr val="3F3151"/>
              </a:solidFill>
              <a:latin typeface="Arial Rounded"/>
              <a:ea typeface="Arial Rounded"/>
              <a:cs typeface="Arial Rounded"/>
              <a:sym typeface="Arial Rounded"/>
            </a:endParaRPr>
          </a:p>
        </p:txBody>
      </p:sp>
      <p:pic>
        <p:nvPicPr>
          <p:cNvPr id="2097193" name="Google Shape;295;p46" descr="C:\Users\P.Ravalika\Documents\images (2).jpeg"/>
          <p:cNvPicPr preferRelativeResize="0">
            <a:picLocks/>
          </p:cNvPicPr>
          <p:nvPr/>
        </p:nvPicPr>
        <p:blipFill rotWithShape="1">
          <a:blip r:embed="rId4">
            <a:alphaModFix/>
          </a:blip>
          <a:srcRect/>
          <a:stretch>
            <a:fillRect/>
          </a:stretch>
        </p:blipFill>
        <p:spPr>
          <a:xfrm>
            <a:off x="3571868" y="3000372"/>
            <a:ext cx="2143125" cy="2143125"/>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2097194" name="Google Shape;300;p47"/>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99" name="Google Shape;301;p47"/>
          <p:cNvSpPr/>
          <p:nvPr/>
        </p:nvSpPr>
        <p:spPr>
          <a:xfrm>
            <a:off x="2286000" y="714357"/>
            <a:ext cx="6072214" cy="48320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5F497A"/>
                </a:solidFill>
                <a:latin typeface="Arial"/>
                <a:ea typeface="Arial"/>
                <a:cs typeface="Arial"/>
                <a:sym typeface="Arial"/>
              </a:rPr>
              <a:t>Nippon Paint was established in Tokyo by Mr. Moteki Jujiro in march 14 1881 and is now the largest coatings manufacturer in Asia. The company pioneered the first paint plant in Japan. After more than 50 years of growth, NIPSEA Group has established over 61 manufacturing facilities and operations across Asia Pacific region. It is the seventh largest paint manufacturer globally based on revenue</a:t>
            </a:r>
            <a:r>
              <a:rPr lang="en-IN" sz="2400">
                <a:solidFill>
                  <a:srgbClr val="5F497A"/>
                </a:solidFill>
                <a:latin typeface="Arial"/>
                <a:ea typeface="Arial"/>
                <a:cs typeface="Arial"/>
                <a:sym typeface="Arial"/>
              </a:rPr>
              <a:t>.</a:t>
            </a:r>
            <a:r>
              <a:rPr lang="en-IN" sz="1800">
                <a:solidFill>
                  <a:srgbClr val="5F497A"/>
                </a:solidFill>
                <a:latin typeface="Calibri"/>
                <a:ea typeface="Calibri"/>
                <a:cs typeface="Calibri"/>
                <a:sym typeface="Calibri"/>
              </a:rPr>
              <a:t> </a:t>
            </a:r>
            <a:endParaRPr sz="1800">
              <a:solidFill>
                <a:srgbClr val="5F497A"/>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2097195" name="Google Shape;306;p48"/>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702" name="Google Shape;307;p48"/>
          <p:cNvSpPr txBox="1"/>
          <p:nvPr/>
        </p:nvSpPr>
        <p:spPr>
          <a:xfrm>
            <a:off x="4286248" y="1142984"/>
            <a:ext cx="3857652" cy="43396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5F497A"/>
                </a:solidFill>
                <a:latin typeface="Calibri"/>
                <a:ea typeface="Calibri"/>
                <a:cs typeface="Calibri"/>
                <a:sym typeface="Calibri"/>
              </a:rPr>
              <a:t>MISSION</a:t>
            </a:r>
          </a:p>
          <a:p>
            <a:pPr marL="0" marR="0" lvl="0" indent="0" algn="l" rtl="0">
              <a:spcBef>
                <a:spcPts val="0"/>
              </a:spcBef>
              <a:spcAft>
                <a:spcPts val="0"/>
              </a:spcAft>
              <a:buNone/>
            </a:pPr>
            <a:r>
              <a:rPr lang="en-IN" sz="2400">
                <a:solidFill>
                  <a:schemeClr val="dk1"/>
                </a:solidFill>
                <a:latin typeface="Calibri"/>
                <a:ea typeface="Calibri"/>
                <a:cs typeface="Calibri"/>
                <a:sym typeface="Calibri"/>
              </a:rPr>
              <a:t>The leading brand bringing colors &amp; &amp; joy to everyday life through innovative coating solutions</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 VISION</a:t>
            </a:r>
          </a:p>
          <a:p>
            <a:pPr marL="0" marR="0" lvl="0" indent="0" algn="l" rtl="0">
              <a:spcBef>
                <a:spcPts val="0"/>
              </a:spcBef>
              <a:spcAft>
                <a:spcPts val="0"/>
              </a:spcAft>
              <a:buNone/>
            </a:pPr>
            <a:r>
              <a:rPr lang="en-IN" sz="2400">
                <a:solidFill>
                  <a:schemeClr val="dk1"/>
                </a:solidFill>
                <a:latin typeface="Calibri"/>
                <a:ea typeface="Calibri"/>
                <a:cs typeface="Calibri"/>
                <a:sym typeface="Calibri"/>
              </a:rPr>
              <a:t>To be the industry leader driven by passionate people using our strong business foundations to create value &amp; inspire all stakeholders</a:t>
            </a:r>
            <a:endParaRPr sz="2400">
              <a:solidFill>
                <a:schemeClr val="dk1"/>
              </a:solidFill>
              <a:latin typeface="Calibri"/>
              <a:ea typeface="Calibri"/>
              <a:cs typeface="Calibri"/>
              <a:sym typeface="Calibri"/>
            </a:endParaRPr>
          </a:p>
        </p:txBody>
      </p:sp>
      <p:pic>
        <p:nvPicPr>
          <p:cNvPr id="2097196" name="Google Shape;308;p48" descr="C:\Users\P.Ravalika\Documents\download (3).jpeg"/>
          <p:cNvPicPr preferRelativeResize="0">
            <a:picLocks/>
          </p:cNvPicPr>
          <p:nvPr/>
        </p:nvPicPr>
        <p:blipFill rotWithShape="1">
          <a:blip r:embed="rId4">
            <a:alphaModFix/>
          </a:blip>
          <a:srcRect/>
          <a:stretch>
            <a:fillRect/>
          </a:stretch>
        </p:blipFill>
        <p:spPr>
          <a:xfrm>
            <a:off x="571472" y="428604"/>
            <a:ext cx="2143125" cy="2143125"/>
          </a:xfrm>
          <a:prstGeom prst="rect">
            <a:avLst/>
          </a:prstGeom>
          <a:noFill/>
          <a:ln>
            <a:noFill/>
          </a:ln>
        </p:spPr>
      </p:pic>
    </p:spTree>
  </p:cSld>
  <p:clrMapOvr>
    <a:masterClrMapping/>
  </p:clrMapOvr>
  <p:transition>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2097197" name="Google Shape;313;p49"/>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05" name="Google Shape;314;p49"/>
          <p:cNvSpPr txBox="1"/>
          <p:nvPr/>
        </p:nvSpPr>
        <p:spPr>
          <a:xfrm>
            <a:off x="2643174" y="1500174"/>
            <a:ext cx="5643602"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rgbClr val="205867"/>
                </a:solidFill>
                <a:latin typeface="Calibri"/>
                <a:ea typeface="Calibri"/>
                <a:cs typeface="Calibri"/>
                <a:sym typeface="Calibri"/>
              </a:rPr>
              <a:t>SHAREHOLDERS NAME                    EQUITIES              % </a:t>
            </a:r>
          </a:p>
          <a:p>
            <a:pPr marL="0" marR="0" lvl="0" indent="0" algn="l" rtl="0">
              <a:spcBef>
                <a:spcPts val="0"/>
              </a:spcBef>
              <a:spcAft>
                <a:spcPts val="0"/>
              </a:spcAft>
              <a:buNone/>
            </a:pPr>
            <a:r>
              <a:rPr lang="en-IN" sz="1800">
                <a:solidFill>
                  <a:schemeClr val="accent2"/>
                </a:solidFill>
                <a:latin typeface="Calibri"/>
                <a:ea typeface="Calibri"/>
                <a:cs typeface="Calibri"/>
                <a:sym typeface="Calibri"/>
              </a:rPr>
              <a:t>Holdings Ltd.                                  126,906,000       39.0% Mitsubishi                                        10,939,000       3.36% Nippon Life Insurance Co.            10,817,000         3.32% Sumitomo Life Insurance Co.       10,750,000         3.30% Sumitomo Mitsui                            9,999,000          3.07% Sumitomo Mitsui Trust                  7,053,000          2.17% Toyota Motor Corp.                        5,109,552          1.57% Nippon Paint Holdings Co., Ltd.   4,618,500           1.42% Nagase &amp; Co., Ltd.                          3,988,478          1.23% </a:t>
            </a:r>
          </a:p>
          <a:p>
            <a:pPr marL="0" marR="0" lvl="0" indent="0" algn="l" rtl="0">
              <a:spcBef>
                <a:spcPts val="0"/>
              </a:spcBef>
              <a:spcAft>
                <a:spcPts val="0"/>
              </a:spcAft>
              <a:buNone/>
            </a:pPr>
            <a:r>
              <a:rPr lang="en-IN" sz="1800">
                <a:solidFill>
                  <a:schemeClr val="accent2"/>
                </a:solidFill>
                <a:latin typeface="Calibri"/>
                <a:ea typeface="Calibri"/>
                <a:cs typeface="Calibri"/>
                <a:sym typeface="Calibri"/>
              </a:rPr>
              <a:t>DIC Trust                                          3,463,338          1.06%</a:t>
            </a:r>
            <a:endParaRPr sz="1800">
              <a:solidFill>
                <a:schemeClr val="accent2"/>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2097198" name="Google Shape;319;p50"/>
          <p:cNvPicPr preferRelativeResize="0">
            <a:picLocks/>
          </p:cNvPicPr>
          <p:nvPr/>
        </p:nvPicPr>
        <p:blipFill rotWithShape="1">
          <a:blip r:embed="rId3">
            <a:alphaModFix/>
          </a:blip>
          <a:srcRect/>
          <a:stretch>
            <a:fillRect/>
          </a:stretch>
        </p:blipFill>
        <p:spPr>
          <a:xfrm>
            <a:off x="0" y="0"/>
            <a:ext cx="9143999" cy="6858000"/>
          </a:xfrm>
          <a:prstGeom prst="rect">
            <a:avLst/>
          </a:prstGeom>
          <a:noFill/>
          <a:ln>
            <a:noFill/>
          </a:ln>
        </p:spPr>
      </p:pic>
      <p:sp>
        <p:nvSpPr>
          <p:cNvPr id="1048708" name="Google Shape;320;p50"/>
          <p:cNvSpPr txBox="1"/>
          <p:nvPr/>
        </p:nvSpPr>
        <p:spPr>
          <a:xfrm>
            <a:off x="928662" y="1214422"/>
            <a:ext cx="25003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709" name="Google Shape;321;p50"/>
          <p:cNvSpPr txBox="1"/>
          <p:nvPr/>
        </p:nvSpPr>
        <p:spPr>
          <a:xfrm>
            <a:off x="857224" y="928670"/>
            <a:ext cx="5072098" cy="44012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FFC000"/>
                </a:solidFill>
                <a:latin typeface="Calibri"/>
                <a:ea typeface="Calibri"/>
                <a:cs typeface="Calibri"/>
                <a:sym typeface="Calibri"/>
              </a:rPr>
              <a:t>QUALITY POLICY</a:t>
            </a:r>
          </a:p>
          <a:p>
            <a:pPr marL="0" marR="0" lvl="0" indent="0" algn="l" rtl="0">
              <a:spcBef>
                <a:spcPts val="0"/>
              </a:spcBef>
              <a:spcAft>
                <a:spcPts val="0"/>
              </a:spcAft>
              <a:buNone/>
            </a:pPr>
            <a:r>
              <a:rPr lang="en-IN" sz="1800">
                <a:solidFill>
                  <a:srgbClr val="4F6128"/>
                </a:solidFill>
                <a:latin typeface="Consolas"/>
                <a:ea typeface="Consolas"/>
                <a:cs typeface="Consolas"/>
                <a:sym typeface="Consolas"/>
              </a:rPr>
              <a:t>We are committed to providing the best quality products to our customers. We achieve this by using world-class manufacturing practices, by continually improving the effectiveness of the quality management system, by understanding customer requirements customer satisfaction and utilizing Total Employee Involvement in achieving quality objectives. Our expertise and products make us one of the most desirable paint manufacturers in India.</a:t>
            </a:r>
            <a:endParaRPr sz="1800">
              <a:solidFill>
                <a:srgbClr val="4F6128"/>
              </a:solidFill>
              <a:latin typeface="Consolas"/>
              <a:ea typeface="Consolas"/>
              <a:cs typeface="Consolas"/>
              <a:sym typeface="Consolas"/>
            </a:endParaRPr>
          </a:p>
        </p:txBody>
      </p:sp>
      <p:pic>
        <p:nvPicPr>
          <p:cNvPr id="2097199" name="Google Shape;322;p50" descr="C:\Users\P.Ravalika\Documents\download (2).jpeg"/>
          <p:cNvPicPr preferRelativeResize="0">
            <a:picLocks/>
          </p:cNvPicPr>
          <p:nvPr/>
        </p:nvPicPr>
        <p:blipFill rotWithShape="1">
          <a:blip r:embed="rId4">
            <a:alphaModFix/>
          </a:blip>
          <a:srcRect/>
          <a:stretch>
            <a:fillRect/>
          </a:stretch>
        </p:blipFill>
        <p:spPr>
          <a:xfrm>
            <a:off x="6715140" y="428604"/>
            <a:ext cx="2000250" cy="2286000"/>
          </a:xfrm>
          <a:prstGeom prst="rect">
            <a:avLst/>
          </a:prstGeom>
          <a:noFill/>
          <a:ln>
            <a:noFill/>
          </a:ln>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2097200" name="Google Shape;327;p51"/>
          <p:cNvPicPr preferRelativeResize="0">
            <a:picLocks/>
          </p:cNvPicPr>
          <p:nvPr/>
        </p:nvPicPr>
        <p:blipFill rotWithShape="1">
          <a:blip r:embed="rId3">
            <a:alphaModFix/>
          </a:blip>
          <a:srcRect b="4165"/>
          <a:stretch>
            <a:fillRect/>
          </a:stretch>
        </p:blipFill>
        <p:spPr>
          <a:xfrm>
            <a:off x="0" y="0"/>
            <a:ext cx="9143999" cy="6858000"/>
          </a:xfrm>
          <a:prstGeom prst="rect">
            <a:avLst/>
          </a:prstGeom>
          <a:noFill/>
          <a:ln>
            <a:noFill/>
          </a:ln>
        </p:spPr>
      </p:pic>
      <p:sp>
        <p:nvSpPr>
          <p:cNvPr id="1048712" name="Google Shape;328;p51"/>
          <p:cNvSpPr txBox="1"/>
          <p:nvPr/>
        </p:nvSpPr>
        <p:spPr>
          <a:xfrm>
            <a:off x="1571604" y="1643050"/>
            <a:ext cx="5643602" cy="3570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632423"/>
                </a:solidFill>
                <a:latin typeface="Arial"/>
                <a:ea typeface="Arial"/>
                <a:cs typeface="Arial"/>
                <a:sym typeface="Arial"/>
              </a:rPr>
              <a:t>SALES TURNOVER</a:t>
            </a:r>
          </a:p>
          <a:p>
            <a:pPr marL="0" marR="0" lvl="0" indent="0" algn="l" rtl="0">
              <a:spcBef>
                <a:spcPts val="0"/>
              </a:spcBef>
              <a:spcAft>
                <a:spcPts val="0"/>
              </a:spcAft>
              <a:buNone/>
            </a:pPr>
            <a:r>
              <a:rPr lang="en-IN" sz="1800">
                <a:solidFill>
                  <a:schemeClr val="dk1"/>
                </a:solidFill>
                <a:latin typeface="Calibri"/>
                <a:ea typeface="Calibri"/>
                <a:cs typeface="Calibri"/>
                <a:sym typeface="Calibri"/>
              </a:rPr>
              <a:t>the company has a three% market in South India and plans to increase it to 12% by 2020 While at all India level its market share is around 1.8% and planning to increase it to four%. According to him the paint industry is estimated to be around Rs 32,000 crore and growing at around 6- 7%. </a:t>
            </a:r>
          </a:p>
          <a:p>
            <a:pPr marL="0" marR="0" lvl="0" indent="0" algn="ctr" rtl="0">
              <a:spcBef>
                <a:spcPts val="0"/>
              </a:spcBef>
              <a:spcAft>
                <a:spcPts val="0"/>
              </a:spcAft>
              <a:buNone/>
            </a:pPr>
            <a:r>
              <a:rPr lang="en-IN" sz="3200">
                <a:solidFill>
                  <a:srgbClr val="632423"/>
                </a:solidFill>
                <a:latin typeface="Arial"/>
                <a:ea typeface="Arial"/>
                <a:cs typeface="Arial"/>
                <a:sym typeface="Arial"/>
              </a:rPr>
              <a:t>MARKETING STRATEGY </a:t>
            </a:r>
          </a:p>
          <a:p>
            <a:pPr marL="0" marR="0" lvl="0" indent="0" algn="l" rtl="0">
              <a:spcBef>
                <a:spcPts val="0"/>
              </a:spcBef>
              <a:spcAft>
                <a:spcPts val="0"/>
              </a:spcAft>
              <a:buNone/>
            </a:pPr>
            <a:r>
              <a:rPr lang="en-IN" sz="1800">
                <a:solidFill>
                  <a:schemeClr val="dk1"/>
                </a:solidFill>
                <a:latin typeface="Calibri"/>
                <a:ea typeface="Calibri"/>
                <a:cs typeface="Calibri"/>
                <a:sym typeface="Calibri"/>
              </a:rPr>
              <a:t>Marketing managers are responsible for developing, implementing and executing strategic marketing plans for an entire organization in order to attract potential customers and retain existing ones.</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097155" name="Google Shape;102;p16"/>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Tree>
  </p:cSld>
  <p:clrMapOvr>
    <a:masterClrMapping/>
  </p:clrMapOvr>
  <p:transition>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2097201" name="Google Shape;333;p52"/>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15" name="Google Shape;334;p52"/>
          <p:cNvSpPr txBox="1"/>
          <p:nvPr/>
        </p:nvSpPr>
        <p:spPr>
          <a:xfrm>
            <a:off x="857224" y="1142984"/>
            <a:ext cx="7215238" cy="5139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31859B"/>
                </a:solidFill>
                <a:latin typeface="Arial"/>
                <a:ea typeface="Arial"/>
                <a:cs typeface="Arial"/>
                <a:sym typeface="Arial"/>
              </a:rPr>
              <a:t>A W A R D S &amp; C E R T I F I C A T I O N S</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 </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ESCO Project Awards 2012 Nippon Paint Thailand Won “ESCO Project Awards 2012” as an enterprise successful in using ESCO system by using Technology to help conserve energy. (2012) Most Trusted Brand Award – Gold Nippon Paint Hong Kong achieved Reader’s digest Most Trusted Brand Award – Gold. (2012) Asia Pacific Green Excellence Award NIPSEA Group achieved Frost &amp; Sullivan Asia Pacific Green Excellence Award for Product Innovation in Decorative Coating. (2011) Archidex Green New Product Award Nippon Paint Malaysia awarded Archidex Green New Product Award and HomeDec New Product Award for the Nippon Paint Hydro Series. (2011)</a:t>
            </a:r>
            <a:endParaRPr sz="2000">
              <a:solidFill>
                <a:schemeClr val="dk1"/>
              </a:solidFill>
              <a:latin typeface="Consolas"/>
              <a:ea typeface="Consolas"/>
              <a:cs typeface="Consolas"/>
              <a:sym typeface="Consolas"/>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2097202" name="Google Shape;339;p53"/>
          <p:cNvPicPr preferRelativeResize="0">
            <a:picLocks/>
          </p:cNvPicPr>
          <p:nvPr/>
        </p:nvPicPr>
        <p:blipFill rotWithShape="1">
          <a:blip r:embed="rId3">
            <a:alphaModFix/>
          </a:blip>
          <a:srcRect/>
          <a:stretch>
            <a:fillRect/>
          </a:stretch>
        </p:blipFill>
        <p:spPr>
          <a:xfrm>
            <a:off x="0" y="0"/>
            <a:ext cx="9143999" cy="6858000"/>
          </a:xfrm>
          <a:prstGeom prst="rect">
            <a:avLst/>
          </a:prstGeom>
          <a:noFill/>
          <a:ln>
            <a:noFill/>
          </a:ln>
        </p:spPr>
      </p:pic>
      <p:sp>
        <p:nvSpPr>
          <p:cNvPr id="1048718" name="Google Shape;340;p53"/>
          <p:cNvSpPr txBox="1"/>
          <p:nvPr/>
        </p:nvSpPr>
        <p:spPr>
          <a:xfrm>
            <a:off x="1928794" y="1785926"/>
            <a:ext cx="5429288" cy="39703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a:solidFill>
                  <a:srgbClr val="953734"/>
                </a:solidFill>
                <a:latin typeface="Arial"/>
                <a:ea typeface="Arial"/>
                <a:cs typeface="Arial"/>
                <a:sym typeface="Arial"/>
              </a:rPr>
              <a:t>JOTUN PAINT </a:t>
            </a:r>
          </a:p>
          <a:p>
            <a:pPr marL="0" marR="0" lvl="0" indent="0" algn="l" rtl="0">
              <a:spcBef>
                <a:spcPts val="0"/>
              </a:spcBef>
              <a:spcAft>
                <a:spcPts val="0"/>
              </a:spcAft>
              <a:buNone/>
            </a:pPr>
            <a:r>
              <a:rPr lang="en-IN" sz="1800">
                <a:solidFill>
                  <a:schemeClr val="dk1"/>
                </a:solidFill>
                <a:latin typeface="Calibri"/>
                <a:ea typeface="Calibri"/>
                <a:cs typeface="Calibri"/>
                <a:sym typeface="Calibri"/>
              </a:rPr>
              <a:t> </a:t>
            </a:r>
            <a:r>
              <a:rPr lang="en-IN" sz="2400">
                <a:solidFill>
                  <a:srgbClr val="C00A0E"/>
                </a:solidFill>
                <a:latin typeface="Calibri"/>
                <a:ea typeface="Calibri"/>
                <a:cs typeface="Calibri"/>
                <a:sym typeface="Calibri"/>
              </a:rPr>
              <a:t>Jotun Group is a Norwegian chemicals company dealing mainly in decorative paints and performance coatings (marine, protective and powder coatings). As of February 2017, the company has a presence in more than 100 countries around the world, with 9500 employees, 63 companies in 45 countries, and 37 production facilities in 21 countries.</a:t>
            </a:r>
            <a:endParaRPr sz="2400">
              <a:solidFill>
                <a:srgbClr val="C00A0E"/>
              </a:solidFill>
              <a:latin typeface="Calibri"/>
              <a:ea typeface="Calibri"/>
              <a:cs typeface="Calibri"/>
              <a:sym typeface="Calibri"/>
            </a:endParaRPr>
          </a:p>
        </p:txBody>
      </p:sp>
      <p:pic>
        <p:nvPicPr>
          <p:cNvPr id="2097203" name="Google Shape;341;p53" descr="C:\Users\P.Ravalika\Documents\download (1).jpeg"/>
          <p:cNvPicPr preferRelativeResize="0">
            <a:picLocks/>
          </p:cNvPicPr>
          <p:nvPr/>
        </p:nvPicPr>
        <p:blipFill rotWithShape="1">
          <a:blip r:embed="rId4">
            <a:alphaModFix/>
          </a:blip>
          <a:srcRect t="25422" b="32204"/>
          <a:stretch>
            <a:fillRect/>
          </a:stretch>
        </p:blipFill>
        <p:spPr>
          <a:xfrm>
            <a:off x="6143636" y="857232"/>
            <a:ext cx="2705100" cy="714380"/>
          </a:xfrm>
          <a:prstGeom prst="rect">
            <a:avLst/>
          </a:prstGeom>
          <a:noFill/>
          <a:ln>
            <a:noFill/>
          </a:ln>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2097204" name="Google Shape;346;p54"/>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21" name="Google Shape;347;p54"/>
          <p:cNvSpPr txBox="1"/>
          <p:nvPr/>
        </p:nvSpPr>
        <p:spPr>
          <a:xfrm>
            <a:off x="285720" y="785794"/>
            <a:ext cx="5643602" cy="48320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953734"/>
                </a:solidFill>
                <a:latin typeface="Arial"/>
                <a:ea typeface="Arial"/>
                <a:cs typeface="Arial"/>
                <a:sym typeface="Arial"/>
              </a:rPr>
              <a:t>VISION </a:t>
            </a:r>
          </a:p>
          <a:p>
            <a:pPr marL="0" marR="0" lvl="0" indent="0" algn="l" rtl="0">
              <a:spcBef>
                <a:spcPts val="0"/>
              </a:spcBef>
              <a:spcAft>
                <a:spcPts val="0"/>
              </a:spcAft>
              <a:buNone/>
            </a:pPr>
            <a:r>
              <a:rPr lang="en-IN" sz="2800">
                <a:solidFill>
                  <a:schemeClr val="dk1"/>
                </a:solidFill>
                <a:latin typeface="Calibri"/>
                <a:ea typeface="Calibri"/>
                <a:cs typeface="Calibri"/>
                <a:sym typeface="Calibri"/>
              </a:rPr>
              <a:t>To instill a brand power of Jotun Paints as a preferred product to all valued customers </a:t>
            </a:r>
          </a:p>
          <a:p>
            <a:pPr marL="0" marR="0" lvl="0" indent="0" algn="ctr" rtl="0">
              <a:spcBef>
                <a:spcPts val="0"/>
              </a:spcBef>
              <a:spcAft>
                <a:spcPts val="0"/>
              </a:spcAft>
              <a:buNone/>
            </a:pPr>
            <a:r>
              <a:rPr lang="en-IN" sz="2800">
                <a:solidFill>
                  <a:srgbClr val="953734"/>
                </a:solidFill>
                <a:latin typeface="Arial"/>
                <a:ea typeface="Arial"/>
                <a:cs typeface="Arial"/>
                <a:sym typeface="Arial"/>
              </a:rPr>
              <a:t>MISSION </a:t>
            </a:r>
          </a:p>
          <a:p>
            <a:pPr marL="0" marR="0" lvl="0" indent="0" algn="l" rtl="0">
              <a:spcBef>
                <a:spcPts val="0"/>
              </a:spcBef>
              <a:spcAft>
                <a:spcPts val="0"/>
              </a:spcAft>
              <a:buNone/>
            </a:pPr>
            <a:r>
              <a:rPr lang="en-IN" sz="2800">
                <a:solidFill>
                  <a:schemeClr val="dk1"/>
                </a:solidFill>
                <a:latin typeface="Calibri"/>
                <a:ea typeface="Calibri"/>
                <a:cs typeface="Calibri"/>
                <a:sym typeface="Calibri"/>
              </a:rPr>
              <a:t>To be a market leader as a distributor and applicator respectively for Marine &amp; Protective Coatings and Decorative Paints to meet 100% customer satisfaction Strategy To be a market leader.</a:t>
            </a:r>
          </a:p>
        </p:txBody>
      </p:sp>
    </p:spTree>
  </p:cSld>
  <p:clrMapOvr>
    <a:masterClrMapping/>
  </p:clrMapOvr>
  <p:transition>
    <p:push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2097205" name="Google Shape;352;p55"/>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24" name="Google Shape;353;p55"/>
          <p:cNvSpPr txBox="1"/>
          <p:nvPr/>
        </p:nvSpPr>
        <p:spPr>
          <a:xfrm>
            <a:off x="1716258" y="1252026"/>
            <a:ext cx="5927576" cy="47922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dirty="0">
                <a:solidFill>
                  <a:srgbClr val="953734"/>
                </a:solidFill>
                <a:latin typeface="Arial"/>
                <a:ea typeface="Arial"/>
                <a:cs typeface="Arial"/>
                <a:sym typeface="Arial"/>
              </a:rPr>
              <a:t> STRATEGIES </a:t>
            </a:r>
          </a:p>
          <a:p>
            <a:pPr marL="0" marR="0" lvl="0" indent="0" algn="l" rtl="0">
              <a:spcBef>
                <a:spcPts val="0"/>
              </a:spcBef>
              <a:spcAft>
                <a:spcPts val="0"/>
              </a:spcAft>
              <a:buNone/>
            </a:pPr>
            <a:r>
              <a:rPr lang="en-IN" sz="1800" dirty="0">
                <a:solidFill>
                  <a:schemeClr val="dk1"/>
                </a:solidFill>
                <a:latin typeface="Calibri"/>
                <a:ea typeface="Calibri"/>
                <a:cs typeface="Calibri"/>
                <a:sym typeface="Calibri"/>
              </a:rPr>
              <a:t> • To increase 5% of market share per annum </a:t>
            </a:r>
            <a:endParaRPr lang="en-IN" sz="18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To monitor and keep sales expectation up to </a:t>
            </a:r>
            <a:r>
              <a:rPr lang="en-IN" sz="1800" dirty="0" smtClean="0">
                <a:solidFill>
                  <a:schemeClr val="dk1"/>
                </a:solidFill>
                <a:latin typeface="Calibri"/>
                <a:ea typeface="Calibri"/>
                <a:cs typeface="Calibri"/>
                <a:sym typeface="Calibri"/>
              </a:rPr>
              <a:t>date</a:t>
            </a:r>
          </a:p>
          <a:p>
            <a:pPr marL="0" marR="0" lvl="0" indent="0" algn="l" rtl="0">
              <a:spcBef>
                <a:spcPts val="0"/>
              </a:spcBef>
              <a:spcAft>
                <a:spcPts val="0"/>
              </a:spcAft>
              <a:buNone/>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 To enhance a brand power by providing better quality product and services at competitive price To achieve customer satisfaction, our strategies are: </a:t>
            </a:r>
            <a:endParaRPr lang="en-IN" sz="18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Provide customised services to meet </a:t>
            </a:r>
            <a:r>
              <a:rPr lang="en-IN" sz="1800" dirty="0" err="1">
                <a:solidFill>
                  <a:schemeClr val="dk1"/>
                </a:solidFill>
                <a:latin typeface="Calibri"/>
                <a:ea typeface="Calibri"/>
                <a:cs typeface="Calibri"/>
                <a:sym typeface="Calibri"/>
              </a:rPr>
              <a:t>custo</a:t>
            </a:r>
            <a:r>
              <a:rPr lang="en-IN" sz="1800" dirty="0">
                <a:solidFill>
                  <a:schemeClr val="dk1"/>
                </a:solidFill>
                <a:latin typeface="Calibri"/>
                <a:ea typeface="Calibri"/>
                <a:cs typeface="Calibri"/>
                <a:sym typeface="Calibri"/>
              </a:rPr>
              <a:t> </a:t>
            </a:r>
            <a:r>
              <a:rPr lang="en-IN" sz="1800" dirty="0" err="1">
                <a:solidFill>
                  <a:schemeClr val="dk1"/>
                </a:solidFill>
                <a:latin typeface="Calibri"/>
                <a:ea typeface="Calibri"/>
                <a:cs typeface="Calibri"/>
                <a:sym typeface="Calibri"/>
              </a:rPr>
              <a:t>omer’s</a:t>
            </a:r>
            <a:r>
              <a:rPr lang="en-IN" sz="1800" dirty="0">
                <a:solidFill>
                  <a:schemeClr val="dk1"/>
                </a:solidFill>
                <a:latin typeface="Calibri"/>
                <a:ea typeface="Calibri"/>
                <a:cs typeface="Calibri"/>
                <a:sym typeface="Calibri"/>
              </a:rPr>
              <a:t> need and </a:t>
            </a:r>
            <a:r>
              <a:rPr lang="en-IN" sz="1800" dirty="0" smtClean="0">
                <a:solidFill>
                  <a:schemeClr val="dk1"/>
                </a:solidFill>
                <a:latin typeface="Calibri"/>
                <a:ea typeface="Calibri"/>
                <a:cs typeface="Calibri"/>
                <a:sym typeface="Calibri"/>
              </a:rPr>
              <a:t>budget</a:t>
            </a:r>
          </a:p>
          <a:p>
            <a:pPr marL="0" marR="0" lvl="0" indent="0" algn="l" rtl="0">
              <a:spcBef>
                <a:spcPts val="0"/>
              </a:spcBef>
              <a:spcAft>
                <a:spcPts val="0"/>
              </a:spcAft>
              <a:buNone/>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 Response to customer’s inquiry within a reasonable time </a:t>
            </a:r>
            <a:r>
              <a:rPr lang="en-IN" sz="1800" dirty="0" smtClean="0">
                <a:solidFill>
                  <a:schemeClr val="dk1"/>
                </a:solidFill>
                <a:latin typeface="Calibri"/>
                <a:ea typeface="Calibri"/>
                <a:cs typeface="Calibri"/>
                <a:sym typeface="Calibri"/>
              </a:rPr>
              <a:t>frame</a:t>
            </a:r>
          </a:p>
          <a:p>
            <a:pPr marL="0" marR="0" lvl="0" indent="0" algn="l" rtl="0">
              <a:spcBef>
                <a:spcPts val="0"/>
              </a:spcBef>
              <a:spcAft>
                <a:spcPts val="0"/>
              </a:spcAft>
              <a:buNone/>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 Think of customer’s point of view and act on their best interests To achieve profit expectation, our strategies are: </a:t>
            </a:r>
            <a:endParaRPr lang="en-IN" sz="1800" dirty="0" smtClean="0">
              <a:solidFill>
                <a:schemeClr val="dk1"/>
              </a:solidFill>
              <a:latin typeface="Calibri"/>
              <a:ea typeface="Calibri"/>
              <a:cs typeface="Calibri"/>
              <a:sym typeface="Calibri"/>
            </a:endParaRPr>
          </a:p>
          <a:p>
            <a:pPr marL="342900" marR="0" lvl="0" indent="-342900" algn="l" rtl="0">
              <a:spcBef>
                <a:spcPts val="0"/>
              </a:spcBef>
              <a:spcAft>
                <a:spcPts val="0"/>
              </a:spcAft>
              <a:buAutoNum type="arabicPeriod"/>
            </a:pPr>
            <a:r>
              <a:rPr lang="en-IN" sz="1800" dirty="0" smtClean="0">
                <a:solidFill>
                  <a:schemeClr val="dk1"/>
                </a:solidFill>
                <a:latin typeface="Calibri"/>
                <a:ea typeface="Calibri"/>
                <a:cs typeface="Calibri"/>
                <a:sym typeface="Calibri"/>
              </a:rPr>
              <a:t>To </a:t>
            </a:r>
            <a:r>
              <a:rPr lang="en-IN" sz="1800" dirty="0">
                <a:solidFill>
                  <a:schemeClr val="dk1"/>
                </a:solidFill>
                <a:latin typeface="Calibri"/>
                <a:ea typeface="Calibri"/>
                <a:cs typeface="Calibri"/>
                <a:sym typeface="Calibri"/>
              </a:rPr>
              <a:t>increase 10% of sales per </a:t>
            </a:r>
            <a:r>
              <a:rPr lang="en-IN" sz="1800" dirty="0" smtClean="0">
                <a:solidFill>
                  <a:schemeClr val="dk1"/>
                </a:solidFill>
                <a:latin typeface="Calibri"/>
                <a:ea typeface="Calibri"/>
                <a:cs typeface="Calibri"/>
                <a:sym typeface="Calibri"/>
              </a:rPr>
              <a:t>annum</a:t>
            </a:r>
          </a:p>
          <a:p>
            <a:pPr marL="342900" marR="0" lvl="0" indent="-342900" algn="l" rtl="0">
              <a:spcBef>
                <a:spcPts val="0"/>
              </a:spcBef>
              <a:spcAft>
                <a:spcPts val="0"/>
              </a:spcAft>
              <a:buAutoNum type="arabicPeriod"/>
            </a:pPr>
            <a:r>
              <a:rPr lang="en-IN" sz="1800" dirty="0" smtClean="0">
                <a:solidFill>
                  <a:schemeClr val="dk1"/>
                </a:solidFill>
                <a:latin typeface="Calibri"/>
                <a:ea typeface="Calibri"/>
                <a:cs typeface="Calibri"/>
                <a:sym typeface="Calibri"/>
              </a:rPr>
              <a:t> </a:t>
            </a:r>
            <a:r>
              <a:rPr lang="en-IN" sz="1800" dirty="0">
                <a:solidFill>
                  <a:schemeClr val="dk1"/>
                </a:solidFill>
                <a:latin typeface="Calibri"/>
                <a:ea typeface="Calibri"/>
                <a:cs typeface="Calibri"/>
                <a:sym typeface="Calibri"/>
              </a:rPr>
              <a:t>2. To reduce unnecessary expenditure Innovation &amp; Development We are continuously working on</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097206" name="Google Shape;358;p56"/>
          <p:cNvPicPr preferRelativeResize="0">
            <a:picLocks/>
          </p:cNvPicPr>
          <p:nvPr/>
        </p:nvPicPr>
        <p:blipFill rotWithShape="1">
          <a:blip r:embed="rId3">
            <a:alphaModFix/>
          </a:blip>
          <a:srcRect b="7973"/>
          <a:stretch>
            <a:fillRect/>
          </a:stretch>
        </p:blipFill>
        <p:spPr>
          <a:xfrm>
            <a:off x="0" y="0"/>
            <a:ext cx="9144000" cy="6858000"/>
          </a:xfrm>
          <a:prstGeom prst="rect">
            <a:avLst/>
          </a:prstGeom>
          <a:noFill/>
          <a:ln>
            <a:noFill/>
          </a:ln>
        </p:spPr>
      </p:pic>
      <p:sp>
        <p:nvSpPr>
          <p:cNvPr id="1048727" name="Google Shape;359;p56"/>
          <p:cNvSpPr txBox="1"/>
          <p:nvPr/>
        </p:nvSpPr>
        <p:spPr>
          <a:xfrm>
            <a:off x="2214546" y="1857364"/>
            <a:ext cx="4643470" cy="30777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205867"/>
                </a:solidFill>
                <a:latin typeface="Arial"/>
                <a:ea typeface="Arial"/>
                <a:cs typeface="Arial"/>
                <a:sym typeface="Arial"/>
              </a:rPr>
              <a:t>INNOVATIVE PRODUCTS AND SOLUTIONS</a:t>
            </a:r>
            <a:r>
              <a:rPr lang="en-IN" sz="1800">
                <a:solidFill>
                  <a:schemeClr val="dk1"/>
                </a:solidFill>
                <a:latin typeface="Arial"/>
                <a:ea typeface="Arial"/>
                <a:cs typeface="Arial"/>
                <a:sym typeface="Arial"/>
              </a:rPr>
              <a:t> </a:t>
            </a:r>
          </a:p>
          <a:p>
            <a:pPr marL="0" marR="0" lvl="0" indent="0" algn="l" rtl="0">
              <a:spcBef>
                <a:spcPts val="0"/>
              </a:spcBef>
              <a:spcAft>
                <a:spcPts val="0"/>
              </a:spcAft>
              <a:buNone/>
            </a:pPr>
            <a:r>
              <a:rPr lang="en-IN" sz="2000">
                <a:solidFill>
                  <a:schemeClr val="dk1"/>
                </a:solidFill>
                <a:latin typeface="Arial"/>
                <a:ea typeface="Arial"/>
                <a:cs typeface="Arial"/>
                <a:sym typeface="Arial"/>
              </a:rPr>
              <a:t>The reason for building the new Research and development center in India, is that we see India as a massive potential and we want to be close to the market. Developing the products in the market.</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2097207" name="Google Shape;364;p57"/>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730" name="Google Shape;365;p57"/>
          <p:cNvSpPr txBox="1"/>
          <p:nvPr/>
        </p:nvSpPr>
        <p:spPr>
          <a:xfrm>
            <a:off x="1142976" y="1500174"/>
            <a:ext cx="6572296" cy="49244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chemeClr val="lt1"/>
                </a:solidFill>
                <a:latin typeface="Calibri"/>
                <a:ea typeface="Calibri"/>
                <a:cs typeface="Calibri"/>
                <a:sym typeface="Calibri"/>
              </a:rPr>
              <a:t>INDIGO PAINTS</a:t>
            </a:r>
            <a:endParaRPr sz="3200">
              <a:solidFill>
                <a:schemeClr val="lt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Indigo paints is an Indian paint company which has its headquarters in Pune,Maharastra.</a:t>
            </a:r>
          </a:p>
          <a:p>
            <a:pPr marL="0" marR="0" lvl="0" indent="0" algn="l" rtl="0">
              <a:spcBef>
                <a:spcPts val="0"/>
              </a:spcBef>
              <a:spcAft>
                <a:spcPts val="0"/>
              </a:spcAft>
              <a:buNone/>
            </a:pPr>
            <a:r>
              <a:rPr lang="en-IN" sz="2400">
                <a:solidFill>
                  <a:schemeClr val="dk1"/>
                </a:solidFill>
                <a:latin typeface="Calibri"/>
                <a:ea typeface="Calibri"/>
                <a:cs typeface="Calibri"/>
                <a:sym typeface="Calibri"/>
              </a:rPr>
              <a:t>The company was founded in the year of 2000 by </a:t>
            </a:r>
            <a:r>
              <a:rPr lang="en-IN" sz="2400" b="1">
                <a:solidFill>
                  <a:schemeClr val="dk1"/>
                </a:solidFill>
                <a:latin typeface="Calibri"/>
                <a:ea typeface="Calibri"/>
                <a:cs typeface="Calibri"/>
                <a:sym typeface="Calibri"/>
              </a:rPr>
              <a:t>HemantJalan(Managing Director)</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Indigo paints started manufacturing paints in Jharkhand in </a:t>
            </a:r>
            <a:r>
              <a:rPr lang="en-IN" sz="2400" b="1">
                <a:solidFill>
                  <a:schemeClr val="dk1"/>
                </a:solidFill>
                <a:latin typeface="Calibri"/>
                <a:ea typeface="Calibri"/>
                <a:cs typeface="Calibri"/>
                <a:sym typeface="Calibri"/>
              </a:rPr>
              <a:t>April 2000</a:t>
            </a:r>
            <a:r>
              <a:rPr lang="en-IN" sz="2400">
                <a:solidFill>
                  <a:schemeClr val="dk1"/>
                </a:solidFill>
                <a:latin typeface="Calibri"/>
                <a:ea typeface="Calibri"/>
                <a:cs typeface="Calibri"/>
                <a:sym typeface="Calibri"/>
              </a:rPr>
              <a:t>.</a:t>
            </a:r>
          </a:p>
          <a:p>
            <a:pPr marL="0" marR="0" lvl="0" indent="0" algn="l" rtl="0">
              <a:spcBef>
                <a:spcPts val="0"/>
              </a:spcBef>
              <a:spcAft>
                <a:spcPts val="0"/>
              </a:spcAft>
              <a:buNone/>
            </a:pPr>
            <a:r>
              <a:rPr lang="en-IN" sz="2400">
                <a:solidFill>
                  <a:schemeClr val="dk1"/>
                </a:solidFill>
                <a:latin typeface="Calibri"/>
                <a:ea typeface="Calibri"/>
                <a:cs typeface="Calibri"/>
                <a:sym typeface="Calibri"/>
              </a:rPr>
              <a:t>In 2001, the company expanded its product portfolio to include a range of decorative paints</a:t>
            </a:r>
          </a:p>
          <a:p>
            <a:pPr marL="0" marR="0" lvl="0" indent="0" algn="l" rtl="0">
              <a:spcBef>
                <a:spcPts val="0"/>
              </a:spcBef>
              <a:spcAft>
                <a:spcPts val="0"/>
              </a:spcAft>
              <a:buNone/>
            </a:pPr>
            <a:r>
              <a:rPr lang="en-IN" sz="2400">
                <a:solidFill>
                  <a:schemeClr val="dk1"/>
                </a:solidFill>
                <a:latin typeface="Calibri"/>
                <a:ea typeface="Calibri"/>
                <a:cs typeface="Calibri"/>
                <a:sym typeface="Calibri"/>
              </a:rPr>
              <a:t>In 2005, it introduced a range of speciality paint products not manufactured by any other paint company in India.</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97208" name="Google Shape;366;p57" descr="C:\Users\user\Desktop\320px-Indigo-logo.jpg"/>
          <p:cNvPicPr preferRelativeResize="0">
            <a:picLocks/>
          </p:cNvPicPr>
          <p:nvPr/>
        </p:nvPicPr>
        <p:blipFill rotWithShape="1">
          <a:blip r:embed="rId4">
            <a:alphaModFix/>
          </a:blip>
          <a:srcRect/>
          <a:stretch>
            <a:fillRect/>
          </a:stretch>
        </p:blipFill>
        <p:spPr>
          <a:xfrm>
            <a:off x="5929322" y="1142984"/>
            <a:ext cx="1285884" cy="928694"/>
          </a:xfrm>
          <a:prstGeom prst="rect">
            <a:avLst/>
          </a:prstGeom>
          <a:noFill/>
          <a:ln>
            <a:noFill/>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2097209" name="Google Shape;371;p58"/>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33" name="Google Shape;372;p58"/>
          <p:cNvSpPr txBox="1"/>
          <p:nvPr/>
        </p:nvSpPr>
        <p:spPr>
          <a:xfrm>
            <a:off x="571472" y="500043"/>
            <a:ext cx="8286808" cy="52014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a:solidFill>
                  <a:srgbClr val="FF6600"/>
                </a:solidFill>
                <a:latin typeface="Consolas"/>
                <a:ea typeface="Consolas"/>
                <a:cs typeface="Consolas"/>
                <a:sym typeface="Consolas"/>
              </a:rPr>
              <a:t>VISION</a:t>
            </a:r>
            <a:endParaRPr sz="4000">
              <a:solidFill>
                <a:srgbClr val="FF6600"/>
              </a:solidFill>
              <a:latin typeface="Consolas"/>
              <a:ea typeface="Consolas"/>
              <a:cs typeface="Consolas"/>
              <a:sym typeface="Consolas"/>
            </a:endParaRPr>
          </a:p>
          <a:p>
            <a:pPr marL="0" marR="0" lvl="0" indent="0" algn="l" rtl="0">
              <a:spcBef>
                <a:spcPts val="0"/>
              </a:spcBef>
              <a:spcAft>
                <a:spcPts val="0"/>
              </a:spcAft>
              <a:buNone/>
            </a:pPr>
            <a:r>
              <a:rPr lang="en-IN" sz="1800" b="1">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3200">
                <a:solidFill>
                  <a:schemeClr val="dk1"/>
                </a:solidFill>
                <a:latin typeface="Consolas"/>
                <a:ea typeface="Consolas"/>
                <a:cs typeface="Consolas"/>
                <a:sym typeface="Consolas"/>
              </a:rPr>
              <a:t>Brand </a:t>
            </a:r>
            <a:r>
              <a:rPr lang="en-IN" sz="3200" b="1">
                <a:solidFill>
                  <a:schemeClr val="dk1"/>
                </a:solidFill>
                <a:latin typeface="Consolas"/>
                <a:ea typeface="Consolas"/>
                <a:cs typeface="Consolas"/>
                <a:sym typeface="Consolas"/>
              </a:rPr>
              <a:t>Indigo</a:t>
            </a:r>
            <a:r>
              <a:rPr lang="en-IN" sz="3200">
                <a:solidFill>
                  <a:schemeClr val="dk1"/>
                </a:solidFill>
                <a:latin typeface="Consolas"/>
                <a:ea typeface="Consolas"/>
                <a:cs typeface="Consolas"/>
                <a:sym typeface="Consolas"/>
              </a:rPr>
              <a:t> stands for unexpected solutions to painting needs</a:t>
            </a:r>
          </a:p>
          <a:p>
            <a:pPr marL="0" marR="0" lvl="0" indent="0" algn="l" rtl="0">
              <a:spcBef>
                <a:spcPts val="0"/>
              </a:spcBef>
              <a:spcAft>
                <a:spcPts val="0"/>
              </a:spcAft>
              <a:buNone/>
            </a:pPr>
            <a:r>
              <a:rPr lang="en-IN" sz="3200">
                <a:solidFill>
                  <a:schemeClr val="dk1"/>
                </a:solidFill>
                <a:latin typeface="Consolas"/>
                <a:ea typeface="Consolas"/>
                <a:cs typeface="Consolas"/>
                <a:sym typeface="Consolas"/>
              </a:rPr>
              <a:t> A </a:t>
            </a:r>
            <a:r>
              <a:rPr lang="en-IN" sz="3200" b="1">
                <a:solidFill>
                  <a:schemeClr val="dk1"/>
                </a:solidFill>
                <a:latin typeface="Consolas"/>
                <a:ea typeface="Consolas"/>
                <a:cs typeface="Consolas"/>
                <a:sym typeface="Consolas"/>
              </a:rPr>
              <a:t>zebra</a:t>
            </a:r>
            <a:r>
              <a:rPr lang="en-IN" sz="3200">
                <a:solidFill>
                  <a:schemeClr val="dk1"/>
                </a:solidFill>
                <a:latin typeface="Consolas"/>
                <a:ea typeface="Consolas"/>
                <a:cs typeface="Consolas"/>
                <a:sym typeface="Consolas"/>
              </a:rPr>
              <a:t> with multi-coloured stripes, instead of just black and white indicates the unexpected nature of the brand’s solutions.</a:t>
            </a:r>
          </a:p>
          <a:p>
            <a:pPr marL="0" marR="0" lvl="0" indent="0" algn="l" rtl="0">
              <a:spcBef>
                <a:spcPts val="0"/>
              </a:spcBef>
              <a:spcAft>
                <a:spcPts val="0"/>
              </a:spcAft>
              <a:buNone/>
            </a:pPr>
            <a:endParaRPr sz="3200">
              <a:solidFill>
                <a:schemeClr val="dk1"/>
              </a:solidFill>
              <a:latin typeface="Consolas"/>
              <a:ea typeface="Consolas"/>
              <a:cs typeface="Consolas"/>
              <a:sym typeface="Consolas"/>
            </a:endParaRPr>
          </a:p>
          <a:p>
            <a:pPr marL="0" marR="0" lvl="0" indent="0" algn="l" rtl="0">
              <a:spcBef>
                <a:spcPts val="0"/>
              </a:spcBef>
              <a:spcAft>
                <a:spcPts val="0"/>
              </a:spcAft>
              <a:buNone/>
            </a:pPr>
            <a:r>
              <a:rPr lang="en-IN" sz="3200" b="1">
                <a:solidFill>
                  <a:schemeClr val="dk1"/>
                </a:solidFill>
                <a:latin typeface="Consolas"/>
                <a:ea typeface="Consolas"/>
                <a:cs typeface="Consolas"/>
                <a:sym typeface="Consolas"/>
              </a:rPr>
              <a:t> </a:t>
            </a:r>
            <a:endParaRPr sz="3200">
              <a:solidFill>
                <a:schemeClr val="dk1"/>
              </a:solidFill>
              <a:latin typeface="Consolas"/>
              <a:ea typeface="Consolas"/>
              <a:cs typeface="Consolas"/>
              <a:sym typeface="Consolas"/>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2097210" name="Google Shape;377;p59"/>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36" name="Google Shape;378;p59"/>
          <p:cNvSpPr txBox="1"/>
          <p:nvPr/>
        </p:nvSpPr>
        <p:spPr>
          <a:xfrm>
            <a:off x="571472" y="285728"/>
            <a:ext cx="7929618" cy="64633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7030A0"/>
                </a:solidFill>
                <a:latin typeface="Consolas"/>
                <a:ea typeface="Consolas"/>
                <a:cs typeface="Consolas"/>
                <a:sym typeface="Consolas"/>
              </a:rPr>
              <a:t>MANUFACTURING UNITS</a:t>
            </a:r>
            <a:endParaRPr sz="2800">
              <a:solidFill>
                <a:srgbClr val="7030A0"/>
              </a:solidFill>
              <a:latin typeface="Consolas"/>
              <a:ea typeface="Consolas"/>
              <a:cs typeface="Consolas"/>
              <a:sym typeface="Consolas"/>
            </a:endParaRPr>
          </a:p>
          <a:p>
            <a:pPr marL="0" marR="0" lvl="0" indent="0" algn="l" rtl="0">
              <a:spcBef>
                <a:spcPts val="0"/>
              </a:spcBef>
              <a:spcAft>
                <a:spcPts val="0"/>
              </a:spcAft>
              <a:buNone/>
            </a:pPr>
            <a:r>
              <a:rPr lang="en-IN" sz="2000">
                <a:solidFill>
                  <a:schemeClr val="dk1"/>
                </a:solidFill>
                <a:latin typeface="Consolas"/>
                <a:ea typeface="Consolas"/>
                <a:cs typeface="Consolas"/>
                <a:sym typeface="Consolas"/>
              </a:rPr>
              <a:t>Indigo paints has three manufacturing units such as </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Boranada industrial area, Jodhpur (Rajasthan)</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Kalamassery industrial area, Cochin(Kerala)</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SIPCOT Industrial area, Pudukottai(Tamil Nadu)</a:t>
            </a:r>
          </a:p>
          <a:p>
            <a:pPr marL="0" marR="0" lvl="0" indent="0" algn="l" rtl="0">
              <a:spcBef>
                <a:spcPts val="0"/>
              </a:spcBef>
              <a:spcAft>
                <a:spcPts val="0"/>
              </a:spcAft>
              <a:buNone/>
            </a:pPr>
            <a:r>
              <a:rPr lang="en-IN" sz="2000" b="1">
                <a:solidFill>
                  <a:schemeClr val="dk1"/>
                </a:solidFill>
                <a:latin typeface="Consolas"/>
                <a:ea typeface="Consolas"/>
                <a:cs typeface="Consolas"/>
                <a:sym typeface="Consolas"/>
              </a:rPr>
              <a:t> </a:t>
            </a:r>
            <a:endParaRPr sz="2000">
              <a:solidFill>
                <a:schemeClr val="dk1"/>
              </a:solidFill>
              <a:latin typeface="Consolas"/>
              <a:ea typeface="Consolas"/>
              <a:cs typeface="Consolas"/>
              <a:sym typeface="Consolas"/>
            </a:endParaRPr>
          </a:p>
          <a:p>
            <a:pPr marL="0" marR="0" lvl="0" indent="0" algn="ctr" rtl="0">
              <a:spcBef>
                <a:spcPts val="0"/>
              </a:spcBef>
              <a:spcAft>
                <a:spcPts val="0"/>
              </a:spcAft>
              <a:buNone/>
            </a:pPr>
            <a:r>
              <a:rPr lang="en-IN" sz="2800" b="1">
                <a:solidFill>
                  <a:srgbClr val="7030A0"/>
                </a:solidFill>
                <a:latin typeface="Consolas"/>
                <a:ea typeface="Consolas"/>
                <a:cs typeface="Consolas"/>
                <a:sym typeface="Consolas"/>
              </a:rPr>
              <a:t>MARKETING AND ADVERTISING</a:t>
            </a:r>
            <a:endParaRPr sz="2800">
              <a:solidFill>
                <a:srgbClr val="7030A0"/>
              </a:solidFill>
              <a:latin typeface="Consolas"/>
              <a:ea typeface="Consolas"/>
              <a:cs typeface="Consolas"/>
              <a:sym typeface="Consolas"/>
            </a:endParaRPr>
          </a:p>
          <a:p>
            <a:pPr marL="0" marR="0" lvl="0" indent="0" algn="l" rtl="0">
              <a:spcBef>
                <a:spcPts val="0"/>
              </a:spcBef>
              <a:spcAft>
                <a:spcPts val="0"/>
              </a:spcAft>
              <a:buNone/>
            </a:pPr>
            <a:r>
              <a:rPr lang="en-IN" sz="2000">
                <a:solidFill>
                  <a:schemeClr val="dk1"/>
                </a:solidFill>
                <a:latin typeface="Consolas"/>
                <a:ea typeface="Consolas"/>
                <a:cs typeface="Consolas"/>
                <a:sym typeface="Consolas"/>
              </a:rPr>
              <a:t>In 2018, indigo paints appointed Indian cricketer MS Dhoni as their Brand Ambassador</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Indigo’s products have been promoted by series of TV commercials starred by MS Dhoni and mascot Zebro, conceptualized by chlorophyll brand and communications consultancy.</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Zebro is a colourful striped zebra and it is the animated avatar of the indigo’s brand identity.</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Zebro communicates the brand’s abilitiy to come up with </a:t>
            </a:r>
            <a:r>
              <a:rPr lang="en-IN" sz="2000" b="1">
                <a:solidFill>
                  <a:schemeClr val="dk1"/>
                </a:solidFill>
                <a:latin typeface="Consolas"/>
                <a:ea typeface="Consolas"/>
                <a:cs typeface="Consolas"/>
                <a:sym typeface="Consolas"/>
              </a:rPr>
              <a:t>surprising solutions</a:t>
            </a:r>
            <a:r>
              <a:rPr lang="en-IN" sz="2000">
                <a:solidFill>
                  <a:schemeClr val="dk1"/>
                </a:solidFill>
                <a:latin typeface="Consolas"/>
                <a:ea typeface="Consolas"/>
                <a:cs typeface="Consolas"/>
                <a:sym typeface="Consolas"/>
              </a:rPr>
              <a:t>.</a:t>
            </a:r>
          </a:p>
          <a:p>
            <a:pPr marL="0" marR="0" lvl="0" indent="0" algn="l" rtl="0">
              <a:spcBef>
                <a:spcPts val="0"/>
              </a:spcBef>
              <a:spcAft>
                <a:spcPts val="0"/>
              </a:spcAft>
              <a:buNone/>
            </a:pPr>
            <a:r>
              <a:rPr lang="en-IN" sz="2000">
                <a:solidFill>
                  <a:schemeClr val="dk1"/>
                </a:solidFill>
                <a:latin typeface="Consolas"/>
                <a:ea typeface="Consolas"/>
                <a:cs typeface="Consolas"/>
                <a:sym typeface="Consolas"/>
              </a:rPr>
              <a:t>In 2018, indigo paints became the title sponsor for the U Mumba team of the Pro Kabaddi League.</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2097211" name="Google Shape;383;p60"/>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39" name="Google Shape;384;p60"/>
          <p:cNvSpPr txBox="1"/>
          <p:nvPr/>
        </p:nvSpPr>
        <p:spPr>
          <a:xfrm>
            <a:off x="2643174" y="428604"/>
            <a:ext cx="6286544" cy="5632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400" b="1">
                <a:solidFill>
                  <a:srgbClr val="17365D"/>
                </a:solidFill>
                <a:latin typeface="Consolas"/>
                <a:ea typeface="Consolas"/>
                <a:cs typeface="Consolas"/>
                <a:sym typeface="Consolas"/>
              </a:rPr>
              <a:t>RAW MATERIALS</a:t>
            </a:r>
            <a:endParaRPr sz="2400">
              <a:solidFill>
                <a:srgbClr val="17365D"/>
              </a:solidFill>
              <a:latin typeface="Consolas"/>
              <a:ea typeface="Consolas"/>
              <a:cs typeface="Consolas"/>
              <a:sym typeface="Consolas"/>
            </a:endParaRPr>
          </a:p>
          <a:p>
            <a:pPr marL="0" marR="0" lvl="0" indent="0" algn="l" rtl="0">
              <a:spcBef>
                <a:spcPts val="0"/>
              </a:spcBef>
              <a:spcAft>
                <a:spcPts val="0"/>
              </a:spcAft>
              <a:buNone/>
            </a:pPr>
            <a:r>
              <a:rPr lang="en-IN" sz="1800">
                <a:solidFill>
                  <a:schemeClr val="dk1"/>
                </a:solidFill>
                <a:latin typeface="Consolas"/>
                <a:ea typeface="Consolas"/>
                <a:cs typeface="Consolas"/>
                <a:sym typeface="Consolas"/>
              </a:rPr>
              <a:t>Most of the raw materials used in paints are petroleum based</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Major raw materials are pigments (titanium dioxide, zinc oxide), solvents (mineral turpentine),resins and additives.</a:t>
            </a:r>
          </a:p>
          <a:p>
            <a:pPr marL="0" marR="0" lvl="0" indent="0" algn="ctr" rtl="0">
              <a:spcBef>
                <a:spcPts val="0"/>
              </a:spcBef>
              <a:spcAft>
                <a:spcPts val="0"/>
              </a:spcAft>
              <a:buNone/>
            </a:pPr>
            <a:r>
              <a:rPr lang="en-IN" sz="2400" b="1">
                <a:solidFill>
                  <a:srgbClr val="17365D"/>
                </a:solidFill>
                <a:latin typeface="Consolas"/>
                <a:ea typeface="Consolas"/>
                <a:cs typeface="Consolas"/>
                <a:sym typeface="Consolas"/>
              </a:rPr>
              <a:t>CAREER</a:t>
            </a:r>
            <a:endParaRPr sz="2400">
              <a:solidFill>
                <a:srgbClr val="17365D"/>
              </a:solidFill>
              <a:latin typeface="Consolas"/>
              <a:ea typeface="Consolas"/>
              <a:cs typeface="Consolas"/>
              <a:sym typeface="Consolas"/>
            </a:endParaRPr>
          </a:p>
          <a:p>
            <a:pPr marL="0" marR="0" lvl="0" indent="0" algn="l" rtl="0">
              <a:spcBef>
                <a:spcPts val="0"/>
              </a:spcBef>
              <a:spcAft>
                <a:spcPts val="0"/>
              </a:spcAft>
              <a:buNone/>
            </a:pPr>
            <a:r>
              <a:rPr lang="en-IN" sz="1800">
                <a:solidFill>
                  <a:schemeClr val="dk1"/>
                </a:solidFill>
                <a:latin typeface="Consolas"/>
                <a:ea typeface="Consolas"/>
                <a:cs typeface="Consolas"/>
                <a:sym typeface="Consolas"/>
              </a:rPr>
              <a:t>Sales and marketing</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Production &amp; QC</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Accounts</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Laboratory and Product Development</a:t>
            </a:r>
          </a:p>
          <a:p>
            <a:pPr marL="0" marR="0" lvl="0" indent="0" algn="ctr" rtl="0">
              <a:spcBef>
                <a:spcPts val="0"/>
              </a:spcBef>
              <a:spcAft>
                <a:spcPts val="0"/>
              </a:spcAft>
              <a:buNone/>
            </a:pPr>
            <a:r>
              <a:rPr lang="en-IN" sz="2400" b="1">
                <a:solidFill>
                  <a:srgbClr val="17365D"/>
                </a:solidFill>
                <a:latin typeface="Consolas"/>
                <a:ea typeface="Consolas"/>
                <a:cs typeface="Consolas"/>
                <a:sym typeface="Consolas"/>
              </a:rPr>
              <a:t>SALES TURNOVER</a:t>
            </a:r>
            <a:endParaRPr sz="2400">
              <a:solidFill>
                <a:srgbClr val="17365D"/>
              </a:solidFill>
              <a:latin typeface="Consolas"/>
              <a:ea typeface="Consolas"/>
              <a:cs typeface="Consolas"/>
              <a:sym typeface="Consolas"/>
            </a:endParaRPr>
          </a:p>
          <a:p>
            <a:pPr marL="0" marR="0" lvl="0" indent="0" algn="l" rtl="0">
              <a:spcBef>
                <a:spcPts val="0"/>
              </a:spcBef>
              <a:spcAft>
                <a:spcPts val="0"/>
              </a:spcAft>
              <a:buNone/>
            </a:pPr>
            <a:r>
              <a:rPr lang="en-IN" sz="1800">
                <a:solidFill>
                  <a:schemeClr val="dk1"/>
                </a:solidFill>
                <a:latin typeface="Consolas"/>
                <a:ea typeface="Consolas"/>
                <a:cs typeface="Consolas"/>
                <a:sym typeface="Consolas"/>
              </a:rPr>
              <a:t>The company has been growing at a CAGR(Compound Annual Growth Rate) of over 40%  since 2008.</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It closed the FY 2017-18 at INR 450 crores in sales.</a:t>
            </a:r>
          </a:p>
          <a:p>
            <a:pPr marL="0" marR="0" lvl="0" indent="0" algn="l" rtl="0">
              <a:spcBef>
                <a:spcPts val="0"/>
              </a:spcBef>
              <a:spcAft>
                <a:spcPts val="0"/>
              </a:spcAft>
              <a:buNone/>
            </a:pPr>
            <a:r>
              <a:rPr lang="en-IN" sz="1800">
                <a:solidFill>
                  <a:schemeClr val="dk1"/>
                </a:solidFill>
                <a:latin typeface="Consolas"/>
                <a:ea typeface="Consolas"/>
                <a:cs typeface="Consolas"/>
                <a:sym typeface="Consolas"/>
              </a:rPr>
              <a:t>The sales for FY 2018-19 closed at INR 596 crores.</a:t>
            </a:r>
          </a:p>
          <a:p>
            <a:pPr marL="0" marR="0" lvl="0" indent="0" algn="l" rtl="0">
              <a:spcBef>
                <a:spcPts val="0"/>
              </a:spcBef>
              <a:spcAft>
                <a:spcPts val="0"/>
              </a:spcAft>
              <a:buNone/>
            </a:pPr>
            <a:endParaRPr sz="1800">
              <a:solidFill>
                <a:schemeClr val="dk1"/>
              </a:solidFill>
              <a:latin typeface="Consolas"/>
              <a:ea typeface="Consolas"/>
              <a:cs typeface="Consolas"/>
              <a:sym typeface="Consolas"/>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2097212" name="Google Shape;389;p61"/>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42" name="Google Shape;390;p61"/>
          <p:cNvSpPr txBox="1"/>
          <p:nvPr/>
        </p:nvSpPr>
        <p:spPr>
          <a:xfrm>
            <a:off x="5072066" y="1285860"/>
            <a:ext cx="3643338" cy="49244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17365D"/>
                </a:solidFill>
                <a:latin typeface="Arial Narrow"/>
                <a:ea typeface="Arial Narrow"/>
                <a:cs typeface="Arial Narrow"/>
                <a:sym typeface="Arial Narrow"/>
              </a:rPr>
              <a:t>THEIR UNIQUE PRODUCTS</a:t>
            </a:r>
            <a:endParaRPr sz="2800">
              <a:solidFill>
                <a:srgbClr val="17365D"/>
              </a:solidFill>
              <a:latin typeface="Arial Narrow"/>
              <a:ea typeface="Arial Narrow"/>
              <a:cs typeface="Arial Narrow"/>
              <a:sym typeface="Arial Narrow"/>
            </a:endParaRPr>
          </a:p>
          <a:p>
            <a:pPr marL="0" marR="0" lvl="0" indent="0" algn="l" rtl="0">
              <a:spcBef>
                <a:spcPts val="0"/>
              </a:spcBef>
              <a:spcAft>
                <a:spcPts val="0"/>
              </a:spcAft>
              <a:buNone/>
            </a:pPr>
            <a:r>
              <a:rPr lang="en-IN" sz="2400">
                <a:solidFill>
                  <a:schemeClr val="dk1"/>
                </a:solidFill>
                <a:latin typeface="Arial Narrow"/>
                <a:ea typeface="Arial Narrow"/>
                <a:cs typeface="Arial Narrow"/>
                <a:sym typeface="Arial Narrow"/>
              </a:rPr>
              <a:t>They introduced a speciality range of products which is not manufactured by other paint industries. Some of them are as follows</a:t>
            </a:r>
          </a:p>
          <a:p>
            <a:pPr marL="0" marR="0" lvl="0" indent="0" algn="l" rtl="0">
              <a:spcBef>
                <a:spcPts val="0"/>
              </a:spcBef>
              <a:spcAft>
                <a:spcPts val="0"/>
              </a:spcAft>
              <a:buNone/>
            </a:pPr>
            <a:r>
              <a:rPr lang="en-IN" sz="2400">
                <a:solidFill>
                  <a:schemeClr val="dk1"/>
                </a:solidFill>
                <a:latin typeface="Arial Narrow"/>
                <a:ea typeface="Arial Narrow"/>
                <a:cs typeface="Arial Narrow"/>
                <a:sym typeface="Arial Narrow"/>
              </a:rPr>
              <a:t>India’s first metallic paint</a:t>
            </a:r>
          </a:p>
          <a:p>
            <a:pPr marL="0" marR="0" lvl="0" indent="0" algn="l" rtl="0">
              <a:spcBef>
                <a:spcPts val="0"/>
              </a:spcBef>
              <a:spcAft>
                <a:spcPts val="0"/>
              </a:spcAft>
              <a:buNone/>
            </a:pPr>
            <a:r>
              <a:rPr lang="en-IN" sz="2400">
                <a:solidFill>
                  <a:schemeClr val="dk1"/>
                </a:solidFill>
                <a:latin typeface="Arial Narrow"/>
                <a:ea typeface="Arial Narrow"/>
                <a:cs typeface="Arial Narrow"/>
                <a:sym typeface="Arial Narrow"/>
              </a:rPr>
              <a:t>Floor coat paint</a:t>
            </a:r>
          </a:p>
          <a:p>
            <a:pPr marL="0" marR="0" lvl="0" indent="0" algn="l" rtl="0">
              <a:spcBef>
                <a:spcPts val="0"/>
              </a:spcBef>
              <a:spcAft>
                <a:spcPts val="0"/>
              </a:spcAft>
              <a:buNone/>
            </a:pPr>
            <a:r>
              <a:rPr lang="en-IN" sz="2400">
                <a:solidFill>
                  <a:schemeClr val="dk1"/>
                </a:solidFill>
                <a:latin typeface="Arial Narrow"/>
                <a:ea typeface="Arial Narrow"/>
                <a:cs typeface="Arial Narrow"/>
                <a:sym typeface="Arial Narrow"/>
              </a:rPr>
              <a:t>Tile coat paint for roofs – gives an glossy look</a:t>
            </a:r>
          </a:p>
          <a:p>
            <a:pPr marL="0" marR="0" lvl="0" indent="0" algn="l" rtl="0">
              <a:spcBef>
                <a:spcPts val="0"/>
              </a:spcBef>
              <a:spcAft>
                <a:spcPts val="0"/>
              </a:spcAft>
              <a:buNone/>
            </a:pPr>
            <a:r>
              <a:rPr lang="en-IN" sz="2400">
                <a:solidFill>
                  <a:schemeClr val="dk1"/>
                </a:solidFill>
                <a:latin typeface="Arial Narrow"/>
                <a:ea typeface="Arial Narrow"/>
                <a:cs typeface="Arial Narrow"/>
                <a:sym typeface="Arial Narrow"/>
              </a:rPr>
              <a:t>Unique ceiling coat paint</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2097156" name="Google Shape;107;p17" descr="C:\Users\P.Ravalika\Documents\images (22).jpeg"/>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05" name="Google Shape;108;p17"/>
          <p:cNvSpPr txBox="1"/>
          <p:nvPr/>
        </p:nvSpPr>
        <p:spPr>
          <a:xfrm>
            <a:off x="1857356" y="1785926"/>
            <a:ext cx="5072098" cy="31700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4000">
                <a:solidFill>
                  <a:srgbClr val="FF0000"/>
                </a:solidFill>
                <a:latin typeface="Arial Narrow"/>
                <a:ea typeface="Arial Narrow"/>
                <a:cs typeface="Arial Narrow"/>
                <a:sym typeface="Arial Narrow"/>
              </a:rPr>
              <a:t>NEW CONCEPTS OF PAINTING</a:t>
            </a:r>
          </a:p>
          <a:p>
            <a:pPr marL="0" marR="0" lvl="0" indent="-254000" algn="l" rtl="0">
              <a:spcBef>
                <a:spcPts val="0"/>
              </a:spcBef>
              <a:spcAft>
                <a:spcPts val="0"/>
              </a:spcAft>
              <a:buClr>
                <a:srgbClr val="3F3151"/>
              </a:buClr>
              <a:buSzPts val="4000"/>
              <a:buFont typeface="Noto Sans Symbols"/>
              <a:buChar char="✔"/>
            </a:pPr>
            <a:r>
              <a:rPr lang="en-IN" sz="4000">
                <a:solidFill>
                  <a:srgbClr val="3F3151"/>
                </a:solidFill>
                <a:latin typeface="Calibri"/>
                <a:ea typeface="Calibri"/>
                <a:cs typeface="Calibri"/>
                <a:sym typeface="Calibri"/>
              </a:rPr>
              <a:t>Multi colored room concept</a:t>
            </a:r>
          </a:p>
          <a:p>
            <a:pPr marL="0" marR="0" lvl="0" indent="-254000" algn="l" rtl="0">
              <a:spcBef>
                <a:spcPts val="0"/>
              </a:spcBef>
              <a:spcAft>
                <a:spcPts val="0"/>
              </a:spcAft>
              <a:buClr>
                <a:srgbClr val="3F3151"/>
              </a:buClr>
              <a:buSzPts val="4000"/>
              <a:buFont typeface="Noto Sans Symbols"/>
              <a:buChar char="✔"/>
            </a:pPr>
            <a:r>
              <a:rPr lang="en-IN" sz="4000">
                <a:solidFill>
                  <a:srgbClr val="3F3151"/>
                </a:solidFill>
                <a:latin typeface="Calibri"/>
                <a:ea typeface="Calibri"/>
                <a:cs typeface="Calibri"/>
                <a:sym typeface="Calibri"/>
              </a:rPr>
              <a:t>Lead free colour</a:t>
            </a:r>
            <a:endParaRPr sz="4000">
              <a:solidFill>
                <a:srgbClr val="3F3151"/>
              </a:solidFill>
              <a:latin typeface="Calibri"/>
              <a:ea typeface="Calibri"/>
              <a:cs typeface="Calibri"/>
              <a:sym typeface="Calibri"/>
            </a:endParaRPr>
          </a:p>
        </p:txBody>
      </p:sp>
    </p:spTree>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097213" name="Google Shape;395;p62"/>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45" name="Google Shape;396;p62"/>
          <p:cNvSpPr txBox="1"/>
          <p:nvPr/>
        </p:nvSpPr>
        <p:spPr>
          <a:xfrm>
            <a:off x="1000100" y="571480"/>
            <a:ext cx="6786610" cy="60631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a:solidFill>
                  <a:srgbClr val="FF3399"/>
                </a:solidFill>
                <a:latin typeface="Calibri"/>
                <a:ea typeface="Calibri"/>
                <a:cs typeface="Calibri"/>
                <a:sym typeface="Calibri"/>
              </a:rPr>
              <a:t>SHALIMAR</a:t>
            </a:r>
            <a:endParaRPr sz="3600">
              <a:solidFill>
                <a:srgbClr val="FF3399"/>
              </a:solidFill>
              <a:latin typeface="Calibri"/>
              <a:ea typeface="Calibri"/>
              <a:cs typeface="Calibri"/>
              <a:sym typeface="Calibri"/>
            </a:endParaRPr>
          </a:p>
          <a:p>
            <a:pPr marL="0" marR="0" lvl="0" indent="0" algn="l" rtl="0">
              <a:spcBef>
                <a:spcPts val="0"/>
              </a:spcBef>
              <a:spcAft>
                <a:spcPts val="0"/>
              </a:spcAft>
              <a:buNone/>
            </a:pPr>
            <a:r>
              <a:rPr lang="en-IN" sz="3200">
                <a:solidFill>
                  <a:srgbClr val="366092"/>
                </a:solidFill>
                <a:latin typeface="Calibri"/>
                <a:ea typeface="Calibri"/>
                <a:cs typeface="Calibri"/>
                <a:sym typeface="Calibri"/>
              </a:rPr>
              <a:t>Shalimar paints was founded in </a:t>
            </a:r>
            <a:r>
              <a:rPr lang="en-IN" sz="3200" b="1">
                <a:solidFill>
                  <a:srgbClr val="366092"/>
                </a:solidFill>
                <a:latin typeface="Calibri"/>
                <a:ea typeface="Calibri"/>
                <a:cs typeface="Calibri"/>
                <a:sym typeface="Calibri"/>
              </a:rPr>
              <a:t>1902</a:t>
            </a:r>
            <a:r>
              <a:rPr lang="en-IN" sz="3200">
                <a:solidFill>
                  <a:srgbClr val="366092"/>
                </a:solidFill>
                <a:latin typeface="Calibri"/>
                <a:ea typeface="Calibri"/>
                <a:cs typeface="Calibri"/>
                <a:sym typeface="Calibri"/>
              </a:rPr>
              <a:t> by </a:t>
            </a:r>
            <a:r>
              <a:rPr lang="en-IN" sz="3200" b="1">
                <a:solidFill>
                  <a:srgbClr val="366092"/>
                </a:solidFill>
                <a:latin typeface="Calibri"/>
                <a:ea typeface="Calibri"/>
                <a:cs typeface="Calibri"/>
                <a:sym typeface="Calibri"/>
              </a:rPr>
              <a:t>A N Turner and A C Wright</a:t>
            </a:r>
            <a:endParaRPr sz="3200">
              <a:solidFill>
                <a:srgbClr val="366092"/>
              </a:solidFill>
              <a:latin typeface="Calibri"/>
              <a:ea typeface="Calibri"/>
              <a:cs typeface="Calibri"/>
              <a:sym typeface="Calibri"/>
            </a:endParaRPr>
          </a:p>
          <a:p>
            <a:pPr marL="0" marR="0" lvl="0" indent="0" algn="l" rtl="0">
              <a:spcBef>
                <a:spcPts val="0"/>
              </a:spcBef>
              <a:spcAft>
                <a:spcPts val="0"/>
              </a:spcAft>
              <a:buNone/>
            </a:pPr>
            <a:r>
              <a:rPr lang="en-IN" sz="3200">
                <a:solidFill>
                  <a:srgbClr val="366092"/>
                </a:solidFill>
                <a:latin typeface="Calibri"/>
                <a:ea typeface="Calibri"/>
                <a:cs typeface="Calibri"/>
                <a:sym typeface="Calibri"/>
              </a:rPr>
              <a:t>Its headquarters was located in Gurgaon, India.</a:t>
            </a:r>
          </a:p>
          <a:p>
            <a:pPr marL="0" marR="0" lvl="0" indent="0" algn="l" rtl="0">
              <a:spcBef>
                <a:spcPts val="0"/>
              </a:spcBef>
              <a:spcAft>
                <a:spcPts val="0"/>
              </a:spcAft>
              <a:buNone/>
            </a:pPr>
            <a:r>
              <a:rPr lang="en-IN" sz="3200">
                <a:solidFill>
                  <a:srgbClr val="366092"/>
                </a:solidFill>
                <a:latin typeface="Calibri"/>
                <a:ea typeface="Calibri"/>
                <a:cs typeface="Calibri"/>
                <a:sym typeface="Calibri"/>
              </a:rPr>
              <a:t>Shalimar paints is a pioneer in the indian paints industry with a brand legacy of 116 years</a:t>
            </a:r>
          </a:p>
          <a:p>
            <a:pPr marL="0" marR="0" lvl="0" indent="0" algn="l" rtl="0">
              <a:spcBef>
                <a:spcPts val="0"/>
              </a:spcBef>
              <a:spcAft>
                <a:spcPts val="0"/>
              </a:spcAft>
              <a:buNone/>
            </a:pPr>
            <a:r>
              <a:rPr lang="en-IN" sz="3200">
                <a:solidFill>
                  <a:srgbClr val="366092"/>
                </a:solidFill>
                <a:latin typeface="Calibri"/>
                <a:ea typeface="Calibri"/>
                <a:cs typeface="Calibri"/>
                <a:sym typeface="Calibri"/>
              </a:rPr>
              <a:t>It focuses on both decorative and industrial segment in the paints business </a:t>
            </a: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097214" name="Google Shape;397;p62" descr="C:\Users\user\Desktop\Shalimar_Paints_New_Logo.jpg"/>
          <p:cNvPicPr preferRelativeResize="0">
            <a:picLocks/>
          </p:cNvPicPr>
          <p:nvPr/>
        </p:nvPicPr>
        <p:blipFill rotWithShape="1">
          <a:blip r:embed="rId4">
            <a:alphaModFix/>
          </a:blip>
          <a:srcRect/>
          <a:stretch>
            <a:fillRect/>
          </a:stretch>
        </p:blipFill>
        <p:spPr>
          <a:xfrm>
            <a:off x="7429520" y="2143116"/>
            <a:ext cx="1266825" cy="1562100"/>
          </a:xfrm>
          <a:prstGeom prst="rect">
            <a:avLst/>
          </a:prstGeom>
          <a:noFill/>
          <a:ln>
            <a:noFill/>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2097215" name="Google Shape;402;p63"/>
          <p:cNvPicPr preferRelativeResize="0">
            <a:picLocks/>
          </p:cNvPicPr>
          <p:nvPr/>
        </p:nvPicPr>
        <p:blipFill rotWithShape="1">
          <a:blip r:embed="rId3">
            <a:alphaModFix/>
          </a:blip>
          <a:srcRect b="8333"/>
          <a:stretch>
            <a:fillRect/>
          </a:stretch>
        </p:blipFill>
        <p:spPr>
          <a:xfrm>
            <a:off x="0" y="0"/>
            <a:ext cx="9144000" cy="6858000"/>
          </a:xfrm>
          <a:prstGeom prst="rect">
            <a:avLst/>
          </a:prstGeom>
          <a:noFill/>
          <a:ln>
            <a:noFill/>
          </a:ln>
        </p:spPr>
      </p:pic>
      <p:sp>
        <p:nvSpPr>
          <p:cNvPr id="1048748" name="Google Shape;403;p63"/>
          <p:cNvSpPr txBox="1"/>
          <p:nvPr/>
        </p:nvSpPr>
        <p:spPr>
          <a:xfrm>
            <a:off x="428596" y="285728"/>
            <a:ext cx="8501122" cy="523220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chemeClr val="accent1"/>
                </a:solidFill>
                <a:latin typeface="Calibri"/>
                <a:ea typeface="Calibri"/>
                <a:cs typeface="Calibri"/>
                <a:sym typeface="Calibri"/>
              </a:rPr>
              <a:t>MANUFACTURING UNITS</a:t>
            </a:r>
            <a:endParaRPr sz="3200">
              <a:solidFill>
                <a:schemeClr val="accent1"/>
              </a:solidFill>
              <a:latin typeface="Calibri"/>
              <a:ea typeface="Calibri"/>
              <a:cs typeface="Calibri"/>
              <a:sym typeface="Calibri"/>
            </a:endParaRPr>
          </a:p>
          <a:p>
            <a:pPr marL="0" marR="0" lvl="0" indent="0" algn="ctr" rtl="0">
              <a:spcBef>
                <a:spcPts val="0"/>
              </a:spcBef>
              <a:spcAft>
                <a:spcPts val="0"/>
              </a:spcAft>
              <a:buNone/>
            </a:pPr>
            <a:r>
              <a:rPr lang="en-IN" sz="2800">
                <a:solidFill>
                  <a:schemeClr val="dk1"/>
                </a:solidFill>
                <a:latin typeface="Calibri"/>
                <a:ea typeface="Calibri"/>
                <a:cs typeface="Calibri"/>
                <a:sym typeface="Calibri"/>
              </a:rPr>
              <a:t>Chennai</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Sikandrabad</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IN" sz="2800">
                <a:solidFill>
                  <a:schemeClr val="dk1"/>
                </a:solidFill>
                <a:latin typeface="Calibri"/>
                <a:ea typeface="Calibri"/>
                <a:cs typeface="Calibri"/>
                <a:sym typeface="Calibri"/>
              </a:rPr>
              <a:t>Nashik</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IN" sz="3200" b="1">
                <a:solidFill>
                  <a:schemeClr val="accent1"/>
                </a:solidFill>
                <a:latin typeface="Calibri"/>
                <a:ea typeface="Calibri"/>
                <a:cs typeface="Calibri"/>
                <a:sym typeface="Calibri"/>
              </a:rPr>
              <a:t>MARKETING STRATEGY</a:t>
            </a:r>
            <a:endParaRPr sz="3200">
              <a:solidFill>
                <a:schemeClr val="accent1"/>
              </a:solidFill>
              <a:latin typeface="Calibri"/>
              <a:ea typeface="Calibri"/>
              <a:cs typeface="Calibri"/>
              <a:sym typeface="Calibri"/>
            </a:endParaRPr>
          </a:p>
          <a:p>
            <a:pPr marL="0" marR="0" lvl="0" indent="0" algn="ctr" rtl="0">
              <a:spcBef>
                <a:spcPts val="0"/>
              </a:spcBef>
              <a:spcAft>
                <a:spcPts val="0"/>
              </a:spcAft>
              <a:buNone/>
            </a:pPr>
            <a:r>
              <a:rPr lang="en-IN" sz="2800">
                <a:solidFill>
                  <a:schemeClr val="dk1"/>
                </a:solidFill>
                <a:latin typeface="Calibri"/>
                <a:ea typeface="Calibri"/>
                <a:cs typeface="Calibri"/>
                <a:sym typeface="Calibri"/>
              </a:rPr>
              <a:t>Advertisement</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Hoarding boards</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Radio</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Magazines</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Social media</a:t>
            </a:r>
          </a:p>
          <a:p>
            <a:pPr marL="0" marR="0" lvl="0" indent="0" algn="ctr" rtl="0">
              <a:spcBef>
                <a:spcPts val="0"/>
              </a:spcBef>
              <a:spcAft>
                <a:spcPts val="0"/>
              </a:spcAft>
              <a:buNone/>
            </a:pPr>
            <a:r>
              <a:rPr lang="en-IN" sz="2800">
                <a:solidFill>
                  <a:schemeClr val="dk1"/>
                </a:solidFill>
                <a:latin typeface="Calibri"/>
                <a:ea typeface="Calibri"/>
                <a:cs typeface="Calibri"/>
                <a:sym typeface="Calibri"/>
              </a:rPr>
              <a:t>Events </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2097216" name="Google Shape;408;p64"/>
          <p:cNvPicPr preferRelativeResize="0">
            <a:picLocks/>
          </p:cNvPicPr>
          <p:nvPr/>
        </p:nvPicPr>
        <p:blipFill rotWithShape="1">
          <a:blip r:embed="rId3">
            <a:alphaModFix/>
          </a:blip>
          <a:srcRect b="8333"/>
          <a:stretch>
            <a:fillRect/>
          </a:stretch>
        </p:blipFill>
        <p:spPr>
          <a:xfrm>
            <a:off x="0" y="0"/>
            <a:ext cx="9144000" cy="6858000"/>
          </a:xfrm>
          <a:prstGeom prst="rect">
            <a:avLst/>
          </a:prstGeom>
          <a:noFill/>
          <a:ln>
            <a:noFill/>
          </a:ln>
        </p:spPr>
      </p:pic>
      <p:sp>
        <p:nvSpPr>
          <p:cNvPr id="1048751" name="Google Shape;409;p64"/>
          <p:cNvSpPr txBox="1"/>
          <p:nvPr/>
        </p:nvSpPr>
        <p:spPr>
          <a:xfrm>
            <a:off x="2071670" y="1285860"/>
            <a:ext cx="5214974" cy="38472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a:solidFill>
                  <a:schemeClr val="accent1"/>
                </a:solidFill>
                <a:latin typeface="Calibri"/>
                <a:ea typeface="Calibri"/>
                <a:cs typeface="Calibri"/>
                <a:sym typeface="Calibri"/>
              </a:rPr>
              <a:t>KAHAANI PROJECT</a:t>
            </a:r>
            <a:endParaRPr sz="3200">
              <a:solidFill>
                <a:schemeClr val="accent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 this project volunteers from 7 countries painted over 8000 sq.ft which empowered 300+livelihood</a:t>
            </a:r>
          </a:p>
          <a:p>
            <a:pPr marL="0" marR="0" lvl="0" indent="0" algn="ctr" rtl="0">
              <a:spcBef>
                <a:spcPts val="0"/>
              </a:spcBef>
              <a:spcAft>
                <a:spcPts val="0"/>
              </a:spcAft>
              <a:buNone/>
            </a:pPr>
            <a:r>
              <a:rPr lang="en-IN" sz="3200" b="1">
                <a:solidFill>
                  <a:schemeClr val="accent1"/>
                </a:solidFill>
                <a:latin typeface="Calibri"/>
                <a:ea typeface="Calibri"/>
                <a:cs typeface="Calibri"/>
                <a:sym typeface="Calibri"/>
              </a:rPr>
              <a:t>RANG BADLAVKE PROJECT </a:t>
            </a:r>
            <a:endParaRPr sz="3200">
              <a:solidFill>
                <a:schemeClr val="accent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 this project 1600 volunteers were involved and painted around 3000 walls for around 2weeks</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2097217" name="Google Shape;414;p65"/>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54" name="Google Shape;415;p65"/>
          <p:cNvSpPr txBox="1"/>
          <p:nvPr/>
        </p:nvSpPr>
        <p:spPr>
          <a:xfrm>
            <a:off x="1428728" y="1214422"/>
            <a:ext cx="6500858" cy="467820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00B0F0"/>
                </a:solidFill>
                <a:latin typeface="Arial"/>
                <a:ea typeface="Arial"/>
                <a:cs typeface="Arial"/>
                <a:sym typeface="Arial"/>
              </a:rPr>
              <a:t>SALES TURNOVER</a:t>
            </a:r>
            <a:endParaRPr sz="2800">
              <a:solidFill>
                <a:srgbClr val="00B0F0"/>
              </a:solidFill>
              <a:latin typeface="Arial"/>
              <a:ea typeface="Arial"/>
              <a:cs typeface="Arial"/>
              <a:sym typeface="Arial"/>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The company has reported a consolidated sales of Rs 85.06 crore for 30.6.19 which was down -4.97% from the last quarter sales of 89.51 crores</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IN" sz="2800" b="1">
                <a:solidFill>
                  <a:srgbClr val="00B0F0"/>
                </a:solidFill>
                <a:latin typeface="Calibri"/>
                <a:ea typeface="Calibri"/>
                <a:cs typeface="Calibri"/>
                <a:sym typeface="Calibri"/>
              </a:rPr>
              <a:t>RAW MATERIALS</a:t>
            </a:r>
            <a:endParaRPr sz="2800">
              <a:solidFill>
                <a:srgbClr val="00B0F0"/>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Solvents and oils</a:t>
            </a:r>
          </a:p>
          <a:p>
            <a:pPr marL="0" marR="0" lvl="0" indent="0" algn="l" rtl="0">
              <a:spcBef>
                <a:spcPts val="0"/>
              </a:spcBef>
              <a:spcAft>
                <a:spcPts val="0"/>
              </a:spcAft>
              <a:buNone/>
            </a:pPr>
            <a:r>
              <a:rPr lang="en-IN" sz="2800">
                <a:solidFill>
                  <a:schemeClr val="dk1"/>
                </a:solidFill>
                <a:latin typeface="Calibri"/>
                <a:ea typeface="Calibri"/>
                <a:cs typeface="Calibri"/>
                <a:sym typeface="Calibri"/>
              </a:rPr>
              <a:t>Acids and chemicals</a:t>
            </a:r>
          </a:p>
          <a:p>
            <a:pPr marL="0" marR="0" lvl="0" indent="0" algn="l" rtl="0">
              <a:spcBef>
                <a:spcPts val="0"/>
              </a:spcBef>
              <a:spcAft>
                <a:spcPts val="0"/>
              </a:spcAft>
              <a:buNone/>
            </a:pPr>
            <a:r>
              <a:rPr lang="en-IN" sz="2800">
                <a:solidFill>
                  <a:schemeClr val="dk1"/>
                </a:solidFill>
                <a:latin typeface="Calibri"/>
                <a:ea typeface="Calibri"/>
                <a:cs typeface="Calibri"/>
                <a:sym typeface="Calibri"/>
              </a:rPr>
              <a:t>Others</a:t>
            </a:r>
          </a:p>
          <a:p>
            <a:pPr marL="0" marR="0" lvl="0" indent="0" algn="l" rtl="0">
              <a:spcBef>
                <a:spcPts val="0"/>
              </a:spcBef>
              <a:spcAft>
                <a:spcPts val="0"/>
              </a:spcAft>
              <a:buNone/>
            </a:pPr>
            <a:r>
              <a:rPr lang="en-IN" sz="2800">
                <a:solidFill>
                  <a:schemeClr val="dk1"/>
                </a:solidFill>
                <a:latin typeface="Calibri"/>
                <a:ea typeface="Calibri"/>
                <a:cs typeface="Calibri"/>
                <a:sym typeface="Calibri"/>
              </a:rPr>
              <a:t>Pigments</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2097218" name="Google Shape;420;p66"/>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757" name="Google Shape;421;p66"/>
          <p:cNvSpPr txBox="1"/>
          <p:nvPr/>
        </p:nvSpPr>
        <p:spPr>
          <a:xfrm>
            <a:off x="714348" y="500042"/>
            <a:ext cx="5643602" cy="572464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7030A0"/>
                </a:solidFill>
                <a:latin typeface="Calibri"/>
                <a:ea typeface="Calibri"/>
                <a:cs typeface="Calibri"/>
                <a:sym typeface="Calibri"/>
              </a:rPr>
              <a:t>CAREER </a:t>
            </a:r>
            <a:endParaRPr sz="2800">
              <a:solidFill>
                <a:srgbClr val="7030A0"/>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Interior designer</a:t>
            </a:r>
          </a:p>
          <a:p>
            <a:pPr marL="0" marR="0" lvl="0" indent="0" algn="l" rtl="0">
              <a:spcBef>
                <a:spcPts val="0"/>
              </a:spcBef>
              <a:spcAft>
                <a:spcPts val="0"/>
              </a:spcAft>
              <a:buNone/>
            </a:pPr>
            <a:r>
              <a:rPr lang="en-IN" sz="2400">
                <a:solidFill>
                  <a:schemeClr val="dk1"/>
                </a:solidFill>
                <a:latin typeface="Calibri"/>
                <a:ea typeface="Calibri"/>
                <a:cs typeface="Calibri"/>
                <a:sym typeface="Calibri"/>
              </a:rPr>
              <a:t>Account assistant</a:t>
            </a:r>
          </a:p>
          <a:p>
            <a:pPr marL="0" marR="0" lvl="0" indent="0" algn="l" rtl="0">
              <a:spcBef>
                <a:spcPts val="0"/>
              </a:spcBef>
              <a:spcAft>
                <a:spcPts val="0"/>
              </a:spcAft>
              <a:buNone/>
            </a:pPr>
            <a:r>
              <a:rPr lang="en-IN" sz="2400">
                <a:solidFill>
                  <a:schemeClr val="dk1"/>
                </a:solidFill>
                <a:latin typeface="Calibri"/>
                <a:ea typeface="Calibri"/>
                <a:cs typeface="Calibri"/>
                <a:sym typeface="Calibri"/>
              </a:rPr>
              <a:t>Operations manager</a:t>
            </a:r>
          </a:p>
          <a:p>
            <a:pPr marL="0" marR="0" lvl="0" indent="0" algn="l" rtl="0">
              <a:spcBef>
                <a:spcPts val="0"/>
              </a:spcBef>
              <a:spcAft>
                <a:spcPts val="0"/>
              </a:spcAft>
              <a:buNone/>
            </a:pPr>
            <a:r>
              <a:rPr lang="en-IN" sz="2400">
                <a:solidFill>
                  <a:schemeClr val="dk1"/>
                </a:solidFill>
                <a:latin typeface="Calibri"/>
                <a:ea typeface="Calibri"/>
                <a:cs typeface="Calibri"/>
                <a:sym typeface="Calibri"/>
              </a:rPr>
              <a:t>Project associate</a:t>
            </a:r>
          </a:p>
          <a:p>
            <a:pPr marL="0" marR="0" lvl="0" indent="0" algn="ctr" rtl="0">
              <a:spcBef>
                <a:spcPts val="0"/>
              </a:spcBef>
              <a:spcAft>
                <a:spcPts val="0"/>
              </a:spcAft>
              <a:buNone/>
            </a:pPr>
            <a:endParaRPr sz="2800" b="1">
              <a:solidFill>
                <a:srgbClr val="7030A0"/>
              </a:solidFill>
              <a:latin typeface="Calibri"/>
              <a:ea typeface="Calibri"/>
              <a:cs typeface="Calibri"/>
              <a:sym typeface="Calibri"/>
            </a:endParaRPr>
          </a:p>
          <a:p>
            <a:pPr marL="0" marR="0" lvl="0" indent="0" algn="ctr" rtl="0">
              <a:spcBef>
                <a:spcPts val="0"/>
              </a:spcBef>
              <a:spcAft>
                <a:spcPts val="0"/>
              </a:spcAft>
              <a:buNone/>
            </a:pPr>
            <a:r>
              <a:rPr lang="en-IN" sz="2800" b="1">
                <a:solidFill>
                  <a:srgbClr val="7030A0"/>
                </a:solidFill>
                <a:latin typeface="Calibri"/>
                <a:ea typeface="Calibri"/>
                <a:cs typeface="Calibri"/>
                <a:sym typeface="Calibri"/>
              </a:rPr>
              <a:t>THEIR UNIQUE PRODUCTS</a:t>
            </a:r>
            <a:endParaRPr sz="2800">
              <a:solidFill>
                <a:srgbClr val="7030A0"/>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Some of the products which have been firstly introduced by them in painting industry are as follows</a:t>
            </a:r>
          </a:p>
          <a:p>
            <a:pPr marL="0" marR="0" lvl="0" indent="0" algn="l" rtl="0">
              <a:spcBef>
                <a:spcPts val="0"/>
              </a:spcBef>
              <a:spcAft>
                <a:spcPts val="0"/>
              </a:spcAft>
              <a:buNone/>
            </a:pPr>
            <a:r>
              <a:rPr lang="en-IN" sz="2400" b="1">
                <a:solidFill>
                  <a:schemeClr val="dk1"/>
                </a:solidFill>
                <a:latin typeface="Calibri"/>
                <a:ea typeface="Calibri"/>
                <a:cs typeface="Calibri"/>
                <a:sym typeface="Calibri"/>
              </a:rPr>
              <a:t>Radiation resistant</a:t>
            </a:r>
            <a:r>
              <a:rPr lang="en-IN" sz="2400">
                <a:solidFill>
                  <a:schemeClr val="dk1"/>
                </a:solidFill>
                <a:latin typeface="Calibri"/>
                <a:ea typeface="Calibri"/>
                <a:cs typeface="Calibri"/>
                <a:sym typeface="Calibri"/>
              </a:rPr>
              <a:t> coatings for nuclear power plants</a:t>
            </a:r>
          </a:p>
          <a:p>
            <a:pPr marL="0" marR="0" lvl="0" indent="0" algn="l" rtl="0">
              <a:spcBef>
                <a:spcPts val="0"/>
              </a:spcBef>
              <a:spcAft>
                <a:spcPts val="0"/>
              </a:spcAft>
              <a:buNone/>
            </a:pPr>
            <a:r>
              <a:rPr lang="en-IN" sz="2400" b="1">
                <a:solidFill>
                  <a:schemeClr val="dk1"/>
                </a:solidFill>
                <a:latin typeface="Calibri"/>
                <a:ea typeface="Calibri"/>
                <a:cs typeface="Calibri"/>
                <a:sym typeface="Calibri"/>
              </a:rPr>
              <a:t>Polyurethane paint</a:t>
            </a:r>
            <a:r>
              <a:rPr lang="en-IN" sz="2400">
                <a:solidFill>
                  <a:schemeClr val="dk1"/>
                </a:solidFill>
                <a:latin typeface="Calibri"/>
                <a:ea typeface="Calibri"/>
                <a:cs typeface="Calibri"/>
                <a:sym typeface="Calibri"/>
              </a:rPr>
              <a:t> for fighter aircrafts</a:t>
            </a:r>
          </a:p>
          <a:p>
            <a:pPr marL="0" marR="0" lvl="0" indent="0" algn="l" rtl="0">
              <a:spcBef>
                <a:spcPts val="0"/>
              </a:spcBef>
              <a:spcAft>
                <a:spcPts val="0"/>
              </a:spcAft>
              <a:buNone/>
            </a:pPr>
            <a:r>
              <a:rPr lang="en-IN" sz="2400">
                <a:solidFill>
                  <a:schemeClr val="dk1"/>
                </a:solidFill>
                <a:latin typeface="Calibri"/>
                <a:ea typeface="Calibri"/>
                <a:cs typeface="Calibri"/>
                <a:sym typeface="Calibri"/>
              </a:rPr>
              <a:t>High build </a:t>
            </a:r>
            <a:r>
              <a:rPr lang="en-IN" sz="2400" b="1">
                <a:solidFill>
                  <a:schemeClr val="dk1"/>
                </a:solidFill>
                <a:latin typeface="Calibri"/>
                <a:ea typeface="Calibri"/>
                <a:cs typeface="Calibri"/>
                <a:sym typeface="Calibri"/>
              </a:rPr>
              <a:t>zinc</a:t>
            </a:r>
            <a:r>
              <a:rPr lang="en-IN" sz="2400">
                <a:solidFill>
                  <a:schemeClr val="dk1"/>
                </a:solidFill>
                <a:latin typeface="Calibri"/>
                <a:ea typeface="Calibri"/>
                <a:cs typeface="Calibri"/>
                <a:sym typeface="Calibri"/>
              </a:rPr>
              <a:t> coatings</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2097219" name="Google Shape;426;p67"/>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60" name="Google Shape;427;p67"/>
          <p:cNvSpPr txBox="1"/>
          <p:nvPr/>
        </p:nvSpPr>
        <p:spPr>
          <a:xfrm>
            <a:off x="428596" y="214290"/>
            <a:ext cx="8286808" cy="66787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a:solidFill>
                  <a:srgbClr val="17365D"/>
                </a:solidFill>
                <a:latin typeface="Arial Rounded"/>
                <a:ea typeface="Arial Rounded"/>
                <a:cs typeface="Arial Rounded"/>
                <a:sym typeface="Arial Rounded"/>
              </a:rPr>
              <a:t>KANSAI PAINT</a:t>
            </a:r>
          </a:p>
          <a:p>
            <a:pPr marL="0" marR="0" lvl="0" indent="0" algn="ctr" rtl="0">
              <a:spcBef>
                <a:spcPts val="0"/>
              </a:spcBef>
              <a:spcAft>
                <a:spcPts val="0"/>
              </a:spcAft>
              <a:buNone/>
            </a:pPr>
            <a:endParaRPr sz="4000" b="1">
              <a:solidFill>
                <a:srgbClr val="17365D"/>
              </a:solidFill>
              <a:latin typeface="Arial Rounded"/>
              <a:ea typeface="Arial Rounded"/>
              <a:cs typeface="Arial Rounded"/>
              <a:sym typeface="Arial Rounded"/>
            </a:endParaRPr>
          </a:p>
          <a:p>
            <a:pPr marL="742950" marR="0" lvl="0" indent="-742950" algn="l" rtl="0">
              <a:spcBef>
                <a:spcPts val="0"/>
              </a:spcBef>
              <a:spcAft>
                <a:spcPts val="0"/>
              </a:spcAft>
              <a:buClr>
                <a:srgbClr val="C00A0E"/>
              </a:buClr>
              <a:buSzPts val="2800"/>
              <a:buFont typeface="Arial Rounded"/>
              <a:buAutoNum type="arabicPeriod"/>
            </a:pPr>
            <a:r>
              <a:rPr lang="en-IN" sz="2800" b="1">
                <a:solidFill>
                  <a:srgbClr val="C00A0E"/>
                </a:solidFill>
                <a:latin typeface="Arial Rounded"/>
                <a:ea typeface="Arial Rounded"/>
                <a:cs typeface="Arial Rounded"/>
                <a:sym typeface="Arial Rounded"/>
              </a:rPr>
              <a:t>KANSAI PAINT IS NEARLY 100 YEARS OLD</a:t>
            </a:r>
          </a:p>
          <a:p>
            <a:pPr marL="742950" marR="0" lvl="0" indent="-742950" algn="l" rtl="0">
              <a:spcBef>
                <a:spcPts val="0"/>
              </a:spcBef>
              <a:spcAft>
                <a:spcPts val="0"/>
              </a:spcAft>
              <a:buClr>
                <a:srgbClr val="C00A0E"/>
              </a:buClr>
              <a:buSzPts val="2800"/>
              <a:buFont typeface="Arial Rounded"/>
              <a:buAutoNum type="arabicPeriod"/>
            </a:pPr>
            <a:r>
              <a:rPr lang="en-IN" sz="2800" b="1">
                <a:solidFill>
                  <a:srgbClr val="C00A0E"/>
                </a:solidFill>
                <a:latin typeface="Arial Rounded"/>
                <a:ea typeface="Arial Rounded"/>
                <a:cs typeface="Arial Rounded"/>
                <a:sym typeface="Arial Rounded"/>
              </a:rPr>
              <a:t>ETABLISHED YEAR:1918</a:t>
            </a:r>
          </a:p>
          <a:p>
            <a:pPr marL="742950" marR="0" lvl="0" indent="-742950" algn="l" rtl="0">
              <a:spcBef>
                <a:spcPts val="0"/>
              </a:spcBef>
              <a:spcAft>
                <a:spcPts val="0"/>
              </a:spcAft>
              <a:buClr>
                <a:srgbClr val="C00A0E"/>
              </a:buClr>
              <a:buSzPts val="2800"/>
              <a:buFont typeface="Arial Rounded"/>
              <a:buAutoNum type="arabicPeriod"/>
            </a:pPr>
            <a:r>
              <a:rPr lang="en-IN" sz="2800" b="1">
                <a:solidFill>
                  <a:srgbClr val="C00A0E"/>
                </a:solidFill>
                <a:latin typeface="Arial Rounded"/>
                <a:ea typeface="Arial Rounded"/>
                <a:cs typeface="Arial Rounded"/>
                <a:sym typeface="Arial Rounded"/>
              </a:rPr>
              <a:t>ESTABLISHED BY:KATSUJIRO LWAI(KANSAI PAINT CO.LTD)</a:t>
            </a:r>
          </a:p>
          <a:p>
            <a:pPr marL="742950" marR="0" lvl="0" indent="-742950" algn="l" rtl="0">
              <a:spcBef>
                <a:spcPts val="0"/>
              </a:spcBef>
              <a:spcAft>
                <a:spcPts val="0"/>
              </a:spcAft>
              <a:buClr>
                <a:srgbClr val="C00A0E"/>
              </a:buClr>
              <a:buSzPts val="2800"/>
              <a:buFont typeface="Arial Rounded"/>
              <a:buAutoNum type="arabicPeriod"/>
            </a:pPr>
            <a:r>
              <a:rPr lang="en-IN" sz="2800" b="1">
                <a:solidFill>
                  <a:srgbClr val="C00A0E"/>
                </a:solidFill>
                <a:latin typeface="Arial Rounded"/>
                <a:ea typeface="Arial Rounded"/>
                <a:cs typeface="Arial Rounded"/>
                <a:sym typeface="Arial Rounded"/>
              </a:rPr>
              <a:t>AS THE COMPANY IS ONE OF THE WORLD’S TOP TEN PAINT MANUFACTURERS,IS JAPAN’S LARGEST AND MOST PROGRESSIVE MANUFACTURER OF DECORATIVE,AUTOMOTIVE,INDUSTRIAL,PROTECTIVEAND MARINE COATINGS.</a:t>
            </a:r>
            <a:endParaRPr sz="2800" b="1">
              <a:solidFill>
                <a:srgbClr val="C00A0E"/>
              </a:solidFill>
              <a:latin typeface="Arial Rounded"/>
              <a:ea typeface="Arial Rounded"/>
              <a:cs typeface="Arial Rounded"/>
              <a:sym typeface="Arial Rounded"/>
            </a:endParaRPr>
          </a:p>
          <a:p>
            <a:pPr marL="0" marR="0" lvl="0" indent="0" algn="l" rtl="0">
              <a:spcBef>
                <a:spcPts val="0"/>
              </a:spcBef>
              <a:spcAft>
                <a:spcPts val="0"/>
              </a:spcAft>
              <a:buNone/>
            </a:pPr>
            <a:endParaRPr sz="4000" b="1">
              <a:solidFill>
                <a:srgbClr val="366092"/>
              </a:solidFill>
              <a:latin typeface="Arial Rounded"/>
              <a:ea typeface="Arial Rounded"/>
              <a:cs typeface="Arial Rounded"/>
              <a:sym typeface="Arial Rounded"/>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2097220" name="Google Shape;432;p68"/>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63" name="Google Shape;433;p68"/>
          <p:cNvSpPr txBox="1"/>
          <p:nvPr/>
        </p:nvSpPr>
        <p:spPr>
          <a:xfrm>
            <a:off x="1357290" y="1000108"/>
            <a:ext cx="6929486" cy="45858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FF0000"/>
                </a:solidFill>
                <a:latin typeface="Calibri"/>
                <a:ea typeface="Calibri"/>
                <a:cs typeface="Calibri"/>
                <a:sym typeface="Calibri"/>
              </a:rPr>
              <a:t>ADVANTAGES</a:t>
            </a:r>
          </a:p>
          <a:p>
            <a:pPr marL="0" marR="0" lvl="0" indent="0" algn="l" rtl="0">
              <a:spcBef>
                <a:spcPts val="0"/>
              </a:spcBef>
              <a:spcAft>
                <a:spcPts val="0"/>
              </a:spcAft>
              <a:buNone/>
            </a:pPr>
            <a:r>
              <a:rPr lang="en-IN" sz="2400">
                <a:solidFill>
                  <a:schemeClr val="dk1"/>
                </a:solidFill>
                <a:latin typeface="Calibri"/>
                <a:ea typeface="Calibri"/>
                <a:cs typeface="Calibri"/>
                <a:sym typeface="Calibri"/>
              </a:rPr>
              <a:t>• ActiveCOOL refract infrared rays from sunlight effectively, thereby reducing surface temperatures of buildings, air conditioning costs, and CO2 emissions. </a:t>
            </a:r>
          </a:p>
          <a:p>
            <a:pPr marL="0" marR="0" lvl="0" indent="0" algn="l" rtl="0">
              <a:spcBef>
                <a:spcPts val="0"/>
              </a:spcBef>
              <a:spcAft>
                <a:spcPts val="0"/>
              </a:spcAft>
              <a:buNone/>
            </a:pPr>
            <a:r>
              <a:rPr lang="en-IN" sz="2400">
                <a:solidFill>
                  <a:schemeClr val="dk1"/>
                </a:solidFill>
                <a:latin typeface="Calibri"/>
                <a:ea typeface="Calibri"/>
                <a:cs typeface="Calibri"/>
                <a:sym typeface="Calibri"/>
              </a:rPr>
              <a:t>• ActiveSILVER receive quick-acting, long-lasting protection against disease spreading germs with strong chemical &amp; water resistance for ideal use in kitchens, bathrooms, children's bedrooms and even hospitals.  </a:t>
            </a:r>
          </a:p>
          <a:p>
            <a:pPr marL="0" marR="0" lvl="0" indent="0" algn="l" rtl="0">
              <a:spcBef>
                <a:spcPts val="0"/>
              </a:spcBef>
              <a:spcAft>
                <a:spcPts val="0"/>
              </a:spcAft>
              <a:buNone/>
            </a:pPr>
            <a:r>
              <a:rPr lang="en-IN" sz="2400">
                <a:solidFill>
                  <a:schemeClr val="dk1"/>
                </a:solidFill>
                <a:latin typeface="Calibri"/>
                <a:ea typeface="Calibri"/>
                <a:cs typeface="Calibri"/>
                <a:sym typeface="Calibri"/>
              </a:rPr>
              <a:t>• ActiveWIPE for areas with high traffic, such as hallways and living rooms, where a hard-wearing, stain-resistant and washable finish is required.</a:t>
            </a:r>
            <a:endParaRPr sz="2400">
              <a:solidFill>
                <a:schemeClr val="dk1"/>
              </a:solidFill>
              <a:latin typeface="Calibri"/>
              <a:ea typeface="Calibri"/>
              <a:cs typeface="Calibri"/>
              <a:sym typeface="Calibri"/>
            </a:endParaRPr>
          </a:p>
        </p:txBody>
      </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2097221" name="Google Shape;438;p69"/>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66" name="Google Shape;439;p69"/>
          <p:cNvSpPr txBox="1"/>
          <p:nvPr/>
        </p:nvSpPr>
        <p:spPr>
          <a:xfrm>
            <a:off x="2143108" y="928670"/>
            <a:ext cx="4143404" cy="31393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a:solidFill>
                  <a:schemeClr val="dk1"/>
                </a:solidFill>
                <a:latin typeface="Calibri"/>
                <a:ea typeface="Calibri"/>
                <a:cs typeface="Calibri"/>
                <a:sym typeface="Calibri"/>
              </a:rPr>
              <a:t>PRODUCTS</a:t>
            </a:r>
          </a:p>
          <a:p>
            <a:pPr marL="0" marR="0" lvl="0" indent="0" algn="l" rtl="0">
              <a:spcBef>
                <a:spcPts val="0"/>
              </a:spcBef>
              <a:spcAft>
                <a:spcPts val="0"/>
              </a:spcAft>
              <a:buNone/>
            </a:pPr>
            <a:r>
              <a:rPr lang="en-IN" sz="3600">
                <a:solidFill>
                  <a:schemeClr val="dk1"/>
                </a:solidFill>
                <a:latin typeface="Calibri"/>
                <a:ea typeface="Calibri"/>
                <a:cs typeface="Calibri"/>
                <a:sym typeface="Calibri"/>
              </a:rPr>
              <a:t>1.PREMIUM TIER</a:t>
            </a:r>
          </a:p>
          <a:p>
            <a:pPr marL="0" marR="0" lvl="0" indent="0" algn="l" rtl="0">
              <a:spcBef>
                <a:spcPts val="0"/>
              </a:spcBef>
              <a:spcAft>
                <a:spcPts val="0"/>
              </a:spcAft>
              <a:buNone/>
            </a:pPr>
            <a:r>
              <a:rPr lang="en-IN" sz="3600">
                <a:solidFill>
                  <a:schemeClr val="dk1"/>
                </a:solidFill>
                <a:latin typeface="Calibri"/>
                <a:ea typeface="Calibri"/>
                <a:cs typeface="Calibri"/>
                <a:sym typeface="Calibri"/>
              </a:rPr>
              <a:t>2.MID TIER</a:t>
            </a:r>
          </a:p>
          <a:p>
            <a:pPr marL="0" marR="0" lvl="0" indent="0" algn="l" rtl="0">
              <a:spcBef>
                <a:spcPts val="0"/>
              </a:spcBef>
              <a:spcAft>
                <a:spcPts val="0"/>
              </a:spcAft>
              <a:buNone/>
            </a:pPr>
            <a:r>
              <a:rPr lang="en-IN" sz="3600">
                <a:solidFill>
                  <a:schemeClr val="dk1"/>
                </a:solidFill>
                <a:latin typeface="Calibri"/>
                <a:ea typeface="Calibri"/>
                <a:cs typeface="Calibri"/>
                <a:sym typeface="Calibri"/>
              </a:rPr>
              <a:t>3.ECONOMIC TIER</a:t>
            </a:r>
          </a:p>
          <a:p>
            <a:pPr marL="0" marR="0" lvl="0" indent="0" algn="l" rtl="0">
              <a:spcBef>
                <a:spcPts val="0"/>
              </a:spcBef>
              <a:spcAft>
                <a:spcPts val="0"/>
              </a:spcAft>
              <a:buNone/>
            </a:pPr>
            <a:r>
              <a:rPr lang="en-IN" sz="3600">
                <a:solidFill>
                  <a:schemeClr val="dk1"/>
                </a:solidFill>
                <a:latin typeface="Calibri"/>
                <a:ea typeface="Calibri"/>
                <a:cs typeface="Calibri"/>
                <a:sym typeface="Calibri"/>
              </a:rPr>
              <a:t>4.PROJECT TIER</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2097222" name="Google Shape;444;p70"/>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69" name="Google Shape;445;p70"/>
          <p:cNvSpPr txBox="1"/>
          <p:nvPr/>
        </p:nvSpPr>
        <p:spPr>
          <a:xfrm>
            <a:off x="1071538" y="571480"/>
            <a:ext cx="7858180" cy="480131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a:solidFill>
                  <a:schemeClr val="dk1"/>
                </a:solidFill>
                <a:latin typeface="Calibri"/>
                <a:ea typeface="Calibri"/>
                <a:cs typeface="Calibri"/>
                <a:sym typeface="Calibri"/>
              </a:rPr>
              <a:t>Price Lists Of Kansai Paints</a:t>
            </a:r>
          </a:p>
          <a:p>
            <a:pPr marL="0" marR="0" lvl="0" indent="0" algn="l" rtl="0">
              <a:spcBef>
                <a:spcPts val="0"/>
              </a:spcBef>
              <a:spcAft>
                <a:spcPts val="0"/>
              </a:spcAft>
              <a:buNone/>
            </a:pPr>
            <a:r>
              <a:rPr lang="en-IN" sz="1800">
                <a:solidFill>
                  <a:schemeClr val="dk1"/>
                </a:solidFill>
                <a:latin typeface="Calibri"/>
                <a:ea typeface="Calibri"/>
                <a:cs typeface="Calibri"/>
                <a:sym typeface="Calibri"/>
              </a:rPr>
              <a:t>TYPES OF KANSAI PAINTS              VOLUME                                  PRICE</a:t>
            </a:r>
          </a:p>
          <a:p>
            <a:pPr marL="0" marR="0" lvl="0" indent="0" algn="l" rtl="0">
              <a:spcBef>
                <a:spcPts val="0"/>
              </a:spcBef>
              <a:spcAft>
                <a:spcPts val="0"/>
              </a:spcAft>
              <a:buNone/>
            </a:pPr>
            <a:r>
              <a:rPr lang="en-IN" sz="1800">
                <a:solidFill>
                  <a:schemeClr val="dk1"/>
                </a:solidFill>
                <a:latin typeface="Calibri"/>
                <a:ea typeface="Calibri"/>
                <a:cs typeface="Calibri"/>
                <a:sym typeface="Calibri"/>
              </a:rPr>
              <a:t>Crown Undercoat White                  7L RM                                    55.00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 Crown Gloss                                   1L / 5L RM                      18.00 / RM 70.00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Goody AR Sealer Water Based     5L / 18L RM                    44.90 / RM 129.90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Primer Sealer 1035 Water Based 5L / 20L RM                    59.50 / RM 169.90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Plasterseal Solvent Based Sealer  5L RM                                          106.00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Red Oxide Primer                           1L / 5L RM                      21.00 / RM 76.00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Roofcote                                          5L RM                                           121.00 </a:t>
            </a:r>
          </a:p>
          <a:p>
            <a:pPr marL="0" marR="0" lvl="0" indent="0" algn="l" rtl="0">
              <a:spcBef>
                <a:spcPts val="0"/>
              </a:spcBef>
              <a:spcAft>
                <a:spcPts val="0"/>
              </a:spcAft>
              <a:buNone/>
            </a:pPr>
            <a:r>
              <a:rPr lang="en-IN" sz="1800">
                <a:solidFill>
                  <a:schemeClr val="dk1"/>
                </a:solidFill>
                <a:latin typeface="Calibri"/>
                <a:ea typeface="Calibri"/>
                <a:cs typeface="Calibri"/>
                <a:sym typeface="Calibri"/>
              </a:rPr>
              <a:t>Roofcote Heat Reduction             5L RM                               126.50 </a:t>
            </a:r>
          </a:p>
          <a:p>
            <a:pPr marL="0" marR="0" lvl="0" indent="0" algn="l" rtl="0">
              <a:spcBef>
                <a:spcPts val="0"/>
              </a:spcBef>
              <a:spcAft>
                <a:spcPts val="0"/>
              </a:spcAft>
              <a:buNone/>
            </a:pPr>
            <a:r>
              <a:rPr lang="en-IN" sz="1800">
                <a:solidFill>
                  <a:schemeClr val="dk1"/>
                </a:solidFill>
                <a:latin typeface="Calibri"/>
                <a:ea typeface="Calibri"/>
                <a:cs typeface="Calibri"/>
                <a:sym typeface="Calibri"/>
              </a:rPr>
              <a:t>Silk                                                   1L / 5L RM                      35.00 / RM 91.00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Supergloss (premium color)        1L / 5L RM                       40.00 / RM 126.00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Supergloss (standard color)         1L / 5L RM                       35.00 / RM106.00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Supermatt                                      1L / 5L RM                       31.00 / RM 82.00 Timbercote                                    1L / 5L RM                       28.00 / RM 106.00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Weathercoat(premium color)    1L / 5L RM                       40.00 / RM126.00</a:t>
            </a:r>
          </a:p>
          <a:p>
            <a:pPr marL="0" marR="0" lvl="0" indent="0" algn="l" rtl="0">
              <a:spcBef>
                <a:spcPts val="0"/>
              </a:spcBef>
              <a:spcAft>
                <a:spcPts val="0"/>
              </a:spcAft>
              <a:buNone/>
            </a:pPr>
            <a:r>
              <a:rPr lang="en-IN" sz="1800">
                <a:solidFill>
                  <a:schemeClr val="dk1"/>
                </a:solidFill>
                <a:latin typeface="Calibri"/>
                <a:ea typeface="Calibri"/>
                <a:cs typeface="Calibri"/>
                <a:sym typeface="Calibri"/>
              </a:rPr>
              <a:t>Weathercoat (standard color)    1L / 5L RM                       35.00 / 106.00</a:t>
            </a: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2097223" name="Google Shape;450;p71"/>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72" name="Google Shape;451;p71"/>
          <p:cNvSpPr txBox="1"/>
          <p:nvPr/>
        </p:nvSpPr>
        <p:spPr>
          <a:xfrm>
            <a:off x="2571736" y="1285860"/>
            <a:ext cx="5143536" cy="37240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400">
                <a:solidFill>
                  <a:srgbClr val="538CD5"/>
                </a:solidFill>
                <a:latin typeface="Calibri"/>
                <a:ea typeface="Calibri"/>
                <a:cs typeface="Calibri"/>
                <a:sym typeface="Calibri"/>
              </a:rPr>
              <a:t>DULUX PAINTS</a:t>
            </a: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IN" sz="3200">
                <a:solidFill>
                  <a:schemeClr val="dk1"/>
                </a:solidFill>
                <a:latin typeface="Calibri"/>
                <a:ea typeface="Calibri"/>
                <a:cs typeface="Calibri"/>
                <a:sym typeface="Calibri"/>
              </a:rPr>
              <a:t>Complete interior range of low odour, low volatile organic compound(VOC) and green label-certified emulsion paints.</a:t>
            </a:r>
            <a:endParaRPr sz="3200">
              <a:solidFill>
                <a:schemeClr val="dk1"/>
              </a:solidFill>
              <a:latin typeface="Calibri"/>
              <a:ea typeface="Calibri"/>
              <a:cs typeface="Calibri"/>
              <a:sym typeface="Calibri"/>
            </a:endParaRPr>
          </a:p>
        </p:txBody>
      </p:sp>
      <p:pic>
        <p:nvPicPr>
          <p:cNvPr id="2097224" name="Google Shape;452;p71" descr="C:\Users\P.Ravalika\Documents\download (4).jpeg"/>
          <p:cNvPicPr preferRelativeResize="0">
            <a:picLocks/>
          </p:cNvPicPr>
          <p:nvPr/>
        </p:nvPicPr>
        <p:blipFill rotWithShape="1">
          <a:blip r:embed="rId4">
            <a:alphaModFix/>
          </a:blip>
          <a:srcRect/>
          <a:stretch>
            <a:fillRect/>
          </a:stretch>
        </p:blipFill>
        <p:spPr>
          <a:xfrm>
            <a:off x="0" y="0"/>
            <a:ext cx="2590800" cy="1762125"/>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097157" name="Google Shape;113;p18" descr="C:\Users\P.Ravalika\Documents\images (19).jpeg"/>
          <p:cNvPicPr preferRelativeResize="0">
            <a:picLocks/>
          </p:cNvPicPr>
          <p:nvPr/>
        </p:nvPicPr>
        <p:blipFill rotWithShape="1">
          <a:blip r:embed="rId3">
            <a:alphaModFix/>
          </a:blip>
          <a:srcRect b="7278"/>
          <a:stretch>
            <a:fillRect/>
          </a:stretch>
        </p:blipFill>
        <p:spPr>
          <a:xfrm>
            <a:off x="0" y="0"/>
            <a:ext cx="9144000" cy="6857999"/>
          </a:xfrm>
          <a:prstGeom prst="rect">
            <a:avLst/>
          </a:prstGeom>
          <a:noFill/>
          <a:ln>
            <a:noFill/>
          </a:ln>
        </p:spPr>
      </p:pic>
      <p:sp>
        <p:nvSpPr>
          <p:cNvPr id="1048608" name="Google Shape;114;p18"/>
          <p:cNvSpPr txBox="1"/>
          <p:nvPr/>
        </p:nvSpPr>
        <p:spPr>
          <a:xfrm>
            <a:off x="1571604" y="1285860"/>
            <a:ext cx="5856138" cy="40010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5400" dirty="0">
                <a:solidFill>
                  <a:srgbClr val="E36C09"/>
                </a:solidFill>
                <a:latin typeface="Calibri"/>
                <a:ea typeface="Calibri"/>
                <a:cs typeface="Calibri"/>
                <a:sym typeface="Calibri"/>
              </a:rPr>
              <a:t>PRODUCTION</a:t>
            </a:r>
          </a:p>
          <a:p>
            <a:pPr marL="0" marR="0" lvl="0" indent="0" algn="ctr" rtl="0">
              <a:spcBef>
                <a:spcPts val="0"/>
              </a:spcBef>
              <a:spcAft>
                <a:spcPts val="0"/>
              </a:spcAft>
              <a:buNone/>
            </a:pPr>
            <a:r>
              <a:rPr lang="en-IN" sz="5400" dirty="0">
                <a:solidFill>
                  <a:srgbClr val="E36C09"/>
                </a:solidFill>
                <a:latin typeface="Calibri"/>
                <a:ea typeface="Calibri"/>
                <a:cs typeface="Calibri"/>
                <a:sym typeface="Calibri"/>
              </a:rPr>
              <a:t>PROCESS </a:t>
            </a:r>
          </a:p>
          <a:p>
            <a:pPr marL="0" marR="0" lvl="0" indent="0" algn="l" rtl="0">
              <a:spcBef>
                <a:spcPts val="0"/>
              </a:spcBef>
              <a:spcAft>
                <a:spcPts val="0"/>
              </a:spcAft>
              <a:buNone/>
            </a:pPr>
            <a:r>
              <a:rPr lang="en-IN" sz="3200" dirty="0">
                <a:solidFill>
                  <a:srgbClr val="538CD5"/>
                </a:solidFill>
                <a:latin typeface="Calibri"/>
                <a:ea typeface="Calibri"/>
                <a:cs typeface="Calibri"/>
                <a:sym typeface="Calibri"/>
              </a:rPr>
              <a:t>STEP 1: </a:t>
            </a:r>
            <a:r>
              <a:rPr lang="en-IN" sz="3200" dirty="0">
                <a:solidFill>
                  <a:schemeClr val="dk1"/>
                </a:solidFill>
                <a:latin typeface="Calibri"/>
                <a:ea typeface="Calibri"/>
                <a:cs typeface="Calibri"/>
                <a:sym typeface="Calibri"/>
              </a:rPr>
              <a:t>MEASURING AND MIXING</a:t>
            </a:r>
          </a:p>
          <a:p>
            <a:pPr marL="0" marR="0" lvl="0" indent="0" algn="l" rtl="0">
              <a:spcBef>
                <a:spcPts val="0"/>
              </a:spcBef>
              <a:spcAft>
                <a:spcPts val="0"/>
              </a:spcAft>
              <a:buNone/>
            </a:pPr>
            <a:r>
              <a:rPr lang="en-IN" sz="3200" dirty="0">
                <a:solidFill>
                  <a:schemeClr val="dk1"/>
                </a:solidFill>
                <a:latin typeface="Calibri"/>
                <a:ea typeface="Calibri"/>
                <a:cs typeface="Calibri"/>
                <a:sym typeface="Calibri"/>
              </a:rPr>
              <a:t>(Raw Materials)</a:t>
            </a:r>
          </a:p>
          <a:p>
            <a:pPr marL="0" marR="0" lvl="0" indent="0" algn="l" rtl="0">
              <a:spcBef>
                <a:spcPts val="0"/>
              </a:spcBef>
              <a:spcAft>
                <a:spcPts val="0"/>
              </a:spcAft>
              <a:buNone/>
            </a:pPr>
            <a:r>
              <a:rPr lang="en-IN" sz="3200" dirty="0">
                <a:solidFill>
                  <a:srgbClr val="538CD5"/>
                </a:solidFill>
                <a:latin typeface="Calibri"/>
                <a:ea typeface="Calibri"/>
                <a:cs typeface="Calibri"/>
                <a:sym typeface="Calibri"/>
              </a:rPr>
              <a:t>STEP 2: </a:t>
            </a:r>
            <a:r>
              <a:rPr lang="en-IN" sz="3200" dirty="0">
                <a:solidFill>
                  <a:schemeClr val="dk1"/>
                </a:solidFill>
                <a:latin typeface="Calibri"/>
                <a:ea typeface="Calibri"/>
                <a:cs typeface="Calibri"/>
                <a:sym typeface="Calibri"/>
              </a:rPr>
              <a:t>MILLING</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2097225" name="Google Shape;457;p72" descr="C:\Users\P.Ravalika\Documents\images (27).jpeg"/>
          <p:cNvPicPr preferRelativeResize="0">
            <a:picLocks/>
          </p:cNvPicPr>
          <p:nvPr/>
        </p:nvPicPr>
        <p:blipFill rotWithShape="1">
          <a:blip r:embed="rId3">
            <a:alphaModFix/>
          </a:blip>
          <a:srcRect b="7973"/>
          <a:stretch>
            <a:fillRect/>
          </a:stretch>
        </p:blipFill>
        <p:spPr>
          <a:xfrm>
            <a:off x="0" y="0"/>
            <a:ext cx="9144000" cy="6858000"/>
          </a:xfrm>
          <a:prstGeom prst="rect">
            <a:avLst/>
          </a:prstGeom>
          <a:noFill/>
          <a:ln>
            <a:noFill/>
          </a:ln>
        </p:spPr>
      </p:pic>
      <p:sp>
        <p:nvSpPr>
          <p:cNvPr id="1048775" name="Google Shape;458;p72"/>
          <p:cNvSpPr txBox="1"/>
          <p:nvPr/>
        </p:nvSpPr>
        <p:spPr>
          <a:xfrm>
            <a:off x="3000364" y="2000240"/>
            <a:ext cx="3857652" cy="3046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953734"/>
                </a:solidFill>
                <a:latin typeface="Calibri"/>
                <a:ea typeface="Calibri"/>
                <a:cs typeface="Calibri"/>
                <a:sym typeface="Calibri"/>
              </a:rPr>
              <a:t>KEY PERSON</a:t>
            </a:r>
          </a:p>
          <a:p>
            <a:pPr marL="0" marR="0" lvl="0" indent="0" algn="l" rtl="0">
              <a:spcBef>
                <a:spcPts val="0"/>
              </a:spcBef>
              <a:spcAft>
                <a:spcPts val="0"/>
              </a:spcAft>
              <a:buNone/>
            </a:pPr>
            <a:r>
              <a:rPr lang="en-IN" sz="3200">
                <a:solidFill>
                  <a:schemeClr val="dk1"/>
                </a:solidFill>
                <a:latin typeface="Calibri"/>
                <a:ea typeface="Calibri"/>
                <a:cs typeface="Calibri"/>
                <a:sym typeface="Calibri"/>
              </a:rPr>
              <a:t>AkzoNobel</a:t>
            </a:r>
            <a:endParaRPr sz="3200">
              <a:solidFill>
                <a:schemeClr val="dk1"/>
              </a:solidFill>
              <a:latin typeface="Calibri"/>
              <a:ea typeface="Calibri"/>
              <a:cs typeface="Calibri"/>
              <a:sym typeface="Calibri"/>
            </a:endParaRPr>
          </a:p>
          <a:p>
            <a:pPr marL="0" marR="0" lvl="0" indent="0" algn="ctr" rtl="0">
              <a:spcBef>
                <a:spcPts val="0"/>
              </a:spcBef>
              <a:spcAft>
                <a:spcPts val="0"/>
              </a:spcAft>
              <a:buNone/>
            </a:pPr>
            <a:r>
              <a:rPr lang="en-IN" sz="3200">
                <a:solidFill>
                  <a:srgbClr val="953734"/>
                </a:solidFill>
                <a:latin typeface="Calibri"/>
                <a:ea typeface="Calibri"/>
                <a:cs typeface="Calibri"/>
                <a:sym typeface="Calibri"/>
              </a:rPr>
              <a:t>HEADQUARTERS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United  Kingdom</a:t>
            </a:r>
          </a:p>
          <a:p>
            <a:pPr marL="0" marR="0" lvl="0" indent="0" algn="ctr" rtl="0">
              <a:spcBef>
                <a:spcPts val="0"/>
              </a:spcBef>
              <a:spcAft>
                <a:spcPts val="0"/>
              </a:spcAft>
              <a:buNone/>
            </a:pPr>
            <a:r>
              <a:rPr lang="en-IN" sz="3200">
                <a:solidFill>
                  <a:srgbClr val="953734"/>
                </a:solidFill>
                <a:latin typeface="Calibri"/>
                <a:ea typeface="Calibri"/>
                <a:cs typeface="Calibri"/>
                <a:sym typeface="Calibri"/>
              </a:rPr>
              <a:t>MARKETS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World wide</a:t>
            </a:r>
            <a:endParaRPr sz="32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2097226" name="Google Shape;463;p73"/>
          <p:cNvPicPr preferRelativeResize="0">
            <a:picLocks/>
          </p:cNvPicPr>
          <p:nvPr/>
        </p:nvPicPr>
        <p:blipFill rotWithShape="1">
          <a:blip r:embed="rId3">
            <a:alphaModFix/>
          </a:blip>
          <a:srcRect b="4165"/>
          <a:stretch>
            <a:fillRect/>
          </a:stretch>
        </p:blipFill>
        <p:spPr>
          <a:xfrm>
            <a:off x="0" y="0"/>
            <a:ext cx="9143999" cy="6858000"/>
          </a:xfrm>
          <a:prstGeom prst="rect">
            <a:avLst/>
          </a:prstGeom>
          <a:noFill/>
          <a:ln>
            <a:noFill/>
          </a:ln>
        </p:spPr>
      </p:pic>
      <p:sp>
        <p:nvSpPr>
          <p:cNvPr id="1048778" name="Google Shape;464;p73"/>
          <p:cNvSpPr txBox="1"/>
          <p:nvPr/>
        </p:nvSpPr>
        <p:spPr>
          <a:xfrm>
            <a:off x="1571604" y="1643050"/>
            <a:ext cx="5643602" cy="36009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dirty="0" smtClean="0">
                <a:solidFill>
                  <a:srgbClr val="4F6128"/>
                </a:solidFill>
                <a:latin typeface="Calibri"/>
                <a:ea typeface="Calibri"/>
                <a:cs typeface="Calibri"/>
                <a:sym typeface="Calibri"/>
              </a:rPr>
              <a:t>VISION </a:t>
            </a:r>
            <a:r>
              <a:rPr lang="en-IN" sz="4800" dirty="0">
                <a:solidFill>
                  <a:srgbClr val="4F6128"/>
                </a:solidFill>
                <a:latin typeface="Calibri"/>
                <a:ea typeface="Calibri"/>
                <a:cs typeface="Calibri"/>
                <a:sym typeface="Calibri"/>
              </a:rPr>
              <a:t>AND </a:t>
            </a:r>
            <a:r>
              <a:rPr lang="en-IN" sz="4800" dirty="0" smtClean="0">
                <a:solidFill>
                  <a:srgbClr val="4F6128"/>
                </a:solidFill>
                <a:latin typeface="Calibri"/>
                <a:ea typeface="Calibri"/>
                <a:cs typeface="Calibri"/>
                <a:sym typeface="Calibri"/>
              </a:rPr>
              <a:t>MISSION</a:t>
            </a:r>
            <a:endParaRPr lang="en-IN" sz="4800" dirty="0">
              <a:solidFill>
                <a:srgbClr val="4F6128"/>
              </a:solidFill>
              <a:latin typeface="Calibri"/>
              <a:ea typeface="Calibri"/>
              <a:cs typeface="Calibri"/>
              <a:sym typeface="Calibri"/>
            </a:endParaRPr>
          </a:p>
          <a:p>
            <a:pPr marL="0" marR="0" lvl="0" indent="0" algn="ctr" rtl="0">
              <a:spcBef>
                <a:spcPts val="0"/>
              </a:spcBef>
              <a:spcAft>
                <a:spcPts val="0"/>
              </a:spcAft>
              <a:buNone/>
            </a:pPr>
            <a:r>
              <a:rPr lang="en-IN" sz="3600" dirty="0">
                <a:solidFill>
                  <a:schemeClr val="dk1"/>
                </a:solidFill>
                <a:latin typeface="Calibri"/>
                <a:ea typeface="Calibri"/>
                <a:cs typeface="Calibri"/>
                <a:sym typeface="Calibri"/>
              </a:rPr>
              <a:t>We believe in the power to “Imagine a better Place”</a:t>
            </a:r>
          </a:p>
          <a:p>
            <a:pPr marL="0" marR="0" lvl="0" indent="0" algn="ctr" rtl="0">
              <a:spcBef>
                <a:spcPts val="0"/>
              </a:spcBef>
              <a:spcAft>
                <a:spcPts val="0"/>
              </a:spcAft>
              <a:buNone/>
            </a:pPr>
            <a:r>
              <a:rPr lang="en-IN" sz="3600" dirty="0">
                <a:solidFill>
                  <a:schemeClr val="dk1"/>
                </a:solidFill>
                <a:latin typeface="Calibri"/>
                <a:ea typeface="Calibri"/>
                <a:cs typeface="Calibri"/>
                <a:sym typeface="Calibri"/>
              </a:rPr>
              <a:t>We are inspired by the challenge of creating a better places and spaces</a:t>
            </a:r>
            <a:endParaRPr sz="36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2097227" name="Google Shape;469;p74"/>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81" name="Google Shape;470;p74"/>
          <p:cNvSpPr txBox="1"/>
          <p:nvPr/>
        </p:nvSpPr>
        <p:spPr>
          <a:xfrm>
            <a:off x="2428860" y="1714488"/>
            <a:ext cx="4929222" cy="310854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chemeClr val="dk1"/>
                </a:solidFill>
                <a:latin typeface="Calibri"/>
                <a:ea typeface="Calibri"/>
                <a:cs typeface="Calibri"/>
                <a:sym typeface="Calibri"/>
              </a:rPr>
              <a:t>COLOR SOLUTIONS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IN" sz="2800">
                <a:solidFill>
                  <a:schemeClr val="dk1"/>
                </a:solidFill>
                <a:latin typeface="Calibri"/>
                <a:ea typeface="Calibri"/>
                <a:cs typeface="Calibri"/>
                <a:sym typeface="Calibri"/>
              </a:rPr>
              <a:t>offers over 2000 shades colour codes for Pure, Pearl Glo, Pentalite, EasyClean™, Supreme, Light &amp; Space, Weathershield, Weathershield Max, Gloss Finish and Satinwood</a:t>
            </a:r>
            <a:endParaRPr sz="2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2097228" name="Google Shape;475;p75"/>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84" name="Google Shape;476;p75"/>
          <p:cNvSpPr txBox="1"/>
          <p:nvPr/>
        </p:nvSpPr>
        <p:spPr>
          <a:xfrm>
            <a:off x="928662" y="1214422"/>
            <a:ext cx="4286280" cy="38164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366092"/>
                </a:solidFill>
                <a:latin typeface="Calibri"/>
                <a:ea typeface="Calibri"/>
                <a:cs typeface="Calibri"/>
                <a:sym typeface="Calibri"/>
              </a:rPr>
              <a:t>MAJOR COMPETITORS</a:t>
            </a:r>
          </a:p>
          <a:p>
            <a:pPr marL="0" marR="0" lvl="0" indent="0" algn="ctr" rtl="0">
              <a:spcBef>
                <a:spcPts val="0"/>
              </a:spcBef>
              <a:spcAft>
                <a:spcPts val="0"/>
              </a:spcAft>
              <a:buNone/>
            </a:pPr>
            <a:r>
              <a:rPr lang="en-IN" sz="3200">
                <a:solidFill>
                  <a:srgbClr val="366092"/>
                </a:solidFill>
                <a:latin typeface="Calibri"/>
                <a:ea typeface="Calibri"/>
                <a:cs typeface="Calibri"/>
                <a:sym typeface="Calibri"/>
              </a:rPr>
              <a:t>(DIRECT)</a:t>
            </a:r>
          </a:p>
          <a:p>
            <a:pPr marL="0" marR="0" lvl="0" indent="0" algn="l" rtl="0">
              <a:spcBef>
                <a:spcPts val="0"/>
              </a:spcBef>
              <a:spcAft>
                <a:spcPts val="0"/>
              </a:spcAft>
              <a:buNone/>
            </a:pPr>
            <a:r>
              <a:rPr lang="en-IN" sz="3200">
                <a:solidFill>
                  <a:schemeClr val="dk1"/>
                </a:solidFill>
                <a:latin typeface="Calibri"/>
                <a:ea typeface="Calibri"/>
                <a:cs typeface="Calibri"/>
                <a:sym typeface="Calibri"/>
              </a:rPr>
              <a:t>1.Berger paints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2.Master</a:t>
            </a:r>
          </a:p>
          <a:p>
            <a:pPr marL="0" marR="0" lvl="0" indent="0" algn="l" rtl="0">
              <a:spcBef>
                <a:spcPts val="0"/>
              </a:spcBef>
              <a:spcAft>
                <a:spcPts val="0"/>
              </a:spcAft>
              <a:buNone/>
            </a:pPr>
            <a:r>
              <a:rPr lang="en-IN" sz="3200">
                <a:solidFill>
                  <a:schemeClr val="dk1"/>
                </a:solidFill>
                <a:latin typeface="Calibri"/>
                <a:ea typeface="Calibri"/>
                <a:cs typeface="Calibri"/>
                <a:sym typeface="Calibri"/>
              </a:rPr>
              <a:t>3.Diamond</a:t>
            </a:r>
          </a:p>
          <a:p>
            <a:pPr marL="0" marR="0" lvl="0" indent="0" algn="l" rtl="0">
              <a:spcBef>
                <a:spcPts val="0"/>
              </a:spcBef>
              <a:spcAft>
                <a:spcPts val="0"/>
              </a:spcAft>
              <a:buNone/>
            </a:pPr>
            <a:r>
              <a:rPr lang="en-IN" sz="3200">
                <a:solidFill>
                  <a:schemeClr val="dk1"/>
                </a:solidFill>
                <a:latin typeface="Calibri"/>
                <a:ea typeface="Calibri"/>
                <a:cs typeface="Calibri"/>
                <a:sym typeface="Calibri"/>
              </a:rPr>
              <a:t>4.Marvell</a:t>
            </a:r>
          </a:p>
          <a:p>
            <a:pPr marL="0" marR="0" lvl="0" indent="0" algn="l" rtl="0">
              <a:spcBef>
                <a:spcPts val="0"/>
              </a:spcBef>
              <a:spcAft>
                <a:spcPts val="0"/>
              </a:spcAft>
              <a:buNone/>
            </a:pPr>
            <a:r>
              <a:rPr lang="en-IN" sz="3200">
                <a:solidFill>
                  <a:schemeClr val="dk1"/>
                </a:solidFill>
                <a:latin typeface="Calibri"/>
                <a:ea typeface="Calibri"/>
                <a:cs typeface="Calibri"/>
                <a:sym typeface="Calibri"/>
              </a:rPr>
              <a:t>5.Silky</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2097229" name="Google Shape;481;p76"/>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87" name="Google Shape;482;p76"/>
          <p:cNvSpPr txBox="1"/>
          <p:nvPr/>
        </p:nvSpPr>
        <p:spPr>
          <a:xfrm>
            <a:off x="3286116" y="1714488"/>
            <a:ext cx="3500462" cy="35086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400">
                <a:solidFill>
                  <a:schemeClr val="dk1"/>
                </a:solidFill>
                <a:latin typeface="Calibri"/>
                <a:ea typeface="Calibri"/>
                <a:cs typeface="Calibri"/>
                <a:sym typeface="Calibri"/>
              </a:rPr>
              <a:t>INDIRECT</a:t>
            </a:r>
          </a:p>
          <a:p>
            <a:pPr marL="0" marR="0" lvl="0" indent="0" algn="l" rtl="0">
              <a:spcBef>
                <a:spcPts val="0"/>
              </a:spcBef>
              <a:spcAft>
                <a:spcPts val="0"/>
              </a:spcAft>
              <a:buNone/>
            </a:pPr>
            <a:r>
              <a:rPr lang="en-IN" sz="3200">
                <a:solidFill>
                  <a:schemeClr val="dk1"/>
                </a:solidFill>
                <a:latin typeface="Calibri"/>
                <a:ea typeface="Calibri"/>
                <a:cs typeface="Calibri"/>
                <a:sym typeface="Calibri"/>
              </a:rPr>
              <a:t>1.Tiles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2.Wood peeling</a:t>
            </a:r>
          </a:p>
          <a:p>
            <a:pPr marL="0" marR="0" lvl="0" indent="0" algn="l" rtl="0">
              <a:spcBef>
                <a:spcPts val="0"/>
              </a:spcBef>
              <a:spcAft>
                <a:spcPts val="0"/>
              </a:spcAft>
              <a:buNone/>
            </a:pPr>
            <a:r>
              <a:rPr lang="en-IN" sz="3200">
                <a:solidFill>
                  <a:schemeClr val="dk1"/>
                </a:solidFill>
                <a:latin typeface="Calibri"/>
                <a:ea typeface="Calibri"/>
                <a:cs typeface="Calibri"/>
                <a:sym typeface="Calibri"/>
              </a:rPr>
              <a:t>3.Wall papers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4.Rockwalls</a:t>
            </a:r>
          </a:p>
          <a:p>
            <a:pPr marL="0" marR="0" lvl="0" indent="0" algn="l" rtl="0">
              <a:spcBef>
                <a:spcPts val="0"/>
              </a:spcBef>
              <a:spcAft>
                <a:spcPts val="0"/>
              </a:spcAft>
              <a:buNone/>
            </a:pPr>
            <a:r>
              <a:rPr lang="en-IN" sz="3200">
                <a:solidFill>
                  <a:schemeClr val="dk1"/>
                </a:solidFill>
                <a:latin typeface="Calibri"/>
                <a:ea typeface="Calibri"/>
                <a:cs typeface="Calibri"/>
                <a:sym typeface="Calibri"/>
              </a:rPr>
              <a:t>5.Paint puree</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2097230" name="Google Shape;487;p77"/>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90" name="Google Shape;488;p77"/>
          <p:cNvSpPr txBox="1"/>
          <p:nvPr/>
        </p:nvSpPr>
        <p:spPr>
          <a:xfrm>
            <a:off x="393500" y="714350"/>
            <a:ext cx="8357100" cy="58545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200"/>
              </a:spcBef>
              <a:spcAft>
                <a:spcPts val="0"/>
              </a:spcAft>
              <a:buSzPts val="1100"/>
              <a:buNone/>
            </a:pPr>
            <a:r>
              <a:rPr lang="en-IN" sz="3000" b="1">
                <a:solidFill>
                  <a:schemeClr val="dk1"/>
                </a:solidFill>
                <a:latin typeface="Algerian"/>
                <a:ea typeface="Algerian"/>
                <a:cs typeface="Algerian"/>
                <a:sym typeface="Algerian"/>
              </a:rPr>
              <a:t>Mysore Paints</a:t>
            </a:r>
            <a:endParaRPr sz="3000" b="1">
              <a:solidFill>
                <a:schemeClr val="dk1"/>
              </a:solidFill>
              <a:latin typeface="Algerian"/>
              <a:ea typeface="Algerian"/>
              <a:cs typeface="Algerian"/>
              <a:sym typeface="Algerian"/>
            </a:endParaRPr>
          </a:p>
          <a:p>
            <a:pPr marL="457200" lvl="0" indent="-381000" algn="l" rtl="0">
              <a:lnSpc>
                <a:spcPct val="150000"/>
              </a:lnSpc>
              <a:spcBef>
                <a:spcPts val="1200"/>
              </a:spcBef>
              <a:spcAft>
                <a:spcPts val="0"/>
              </a:spcAft>
              <a:buClr>
                <a:schemeClr val="dk1"/>
              </a:buClr>
              <a:buSzPts val="2400"/>
              <a:buChar char="❏"/>
            </a:pPr>
            <a:r>
              <a:rPr lang="en-IN" sz="2400">
                <a:solidFill>
                  <a:schemeClr val="dk1"/>
                </a:solidFill>
                <a:latin typeface="Times New Roman"/>
                <a:ea typeface="Times New Roman"/>
                <a:cs typeface="Times New Roman"/>
                <a:sym typeface="Times New Roman"/>
              </a:rPr>
              <a:t>  Founder – Maharaja Krishnaraja Wodeyar</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Established – 1937</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Owner- Government of Karnataka</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Location-Mysore, Karnataka</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Company owned by Govt. Of. Karnataka under the chairmanship of Mr.Anantha, Ex-Mayor Mysore City Cooperation.</a:t>
            </a:r>
            <a:endParaRPr sz="2400">
              <a:solidFill>
                <a:schemeClr val="dk1"/>
              </a:solidFill>
              <a:latin typeface="Times New Roman"/>
              <a:ea typeface="Times New Roman"/>
              <a:cs typeface="Times New Roman"/>
              <a:sym typeface="Times New Roman"/>
            </a:endParaRPr>
          </a:p>
          <a:p>
            <a:pPr marL="0" marR="0" lvl="0" indent="0" algn="l" rtl="0">
              <a:spcBef>
                <a:spcPts val="1200"/>
              </a:spcBef>
              <a:spcAft>
                <a:spcPts val="0"/>
              </a:spcAft>
              <a:buNone/>
            </a:pPr>
            <a:endParaRPr sz="2800">
              <a:solidFill>
                <a:srgbClr val="76923C"/>
              </a:solidFill>
              <a:latin typeface="Calibri"/>
              <a:ea typeface="Calibri"/>
              <a:cs typeface="Calibri"/>
              <a:sym typeface="Calibri"/>
            </a:endParaRPr>
          </a:p>
        </p:txBody>
      </p:sp>
      <p:pic>
        <p:nvPicPr>
          <p:cNvPr id="2097231" name="Google Shape;489;p77" descr="C:\Users\P.Ravalika\Documents\download.jpeg"/>
          <p:cNvPicPr preferRelativeResize="0">
            <a:picLocks/>
          </p:cNvPicPr>
          <p:nvPr/>
        </p:nvPicPr>
        <p:blipFill rotWithShape="1">
          <a:blip r:embed="rId4">
            <a:alphaModFix/>
          </a:blip>
          <a:srcRect/>
          <a:stretch>
            <a:fillRect/>
          </a:stretch>
        </p:blipFill>
        <p:spPr>
          <a:xfrm>
            <a:off x="7715272" y="0"/>
            <a:ext cx="1428728" cy="1422378"/>
          </a:xfrm>
          <a:prstGeom prst="rect">
            <a:avLst/>
          </a:prstGeom>
          <a:noFill/>
          <a:ln>
            <a:noFill/>
          </a:ln>
        </p:spPr>
      </p:pic>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2097232" name="Google Shape;494;p78"/>
          <p:cNvPicPr preferRelativeResize="0">
            <a:picLocks/>
          </p:cNvPicPr>
          <p:nvPr/>
        </p:nvPicPr>
        <p:blipFill rotWithShape="1">
          <a:blip r:embed="rId3">
            <a:alphaModFix/>
          </a:blip>
          <a:srcRect b="9820"/>
          <a:stretch>
            <a:fillRect/>
          </a:stretch>
        </p:blipFill>
        <p:spPr>
          <a:xfrm>
            <a:off x="0" y="0"/>
            <a:ext cx="9144000" cy="6858000"/>
          </a:xfrm>
          <a:prstGeom prst="rect">
            <a:avLst/>
          </a:prstGeom>
          <a:noFill/>
          <a:ln>
            <a:noFill/>
          </a:ln>
        </p:spPr>
      </p:pic>
      <p:sp>
        <p:nvSpPr>
          <p:cNvPr id="1048793" name="Google Shape;495;p78"/>
          <p:cNvSpPr txBox="1"/>
          <p:nvPr/>
        </p:nvSpPr>
        <p:spPr>
          <a:xfrm>
            <a:off x="357158" y="428604"/>
            <a:ext cx="7215238" cy="6124754"/>
          </a:xfrm>
          <a:prstGeom prst="rect">
            <a:avLst/>
          </a:prstGeom>
          <a:noFill/>
          <a:ln>
            <a:noFill/>
          </a:ln>
        </p:spPr>
        <p:txBody>
          <a:bodyPr spcFirstLastPara="1" wrap="square" lIns="91425" tIns="45700" rIns="91425" bIns="45700" anchor="t" anchorCtr="0">
            <a:noAutofit/>
          </a:bodyPr>
          <a:lstStyle/>
          <a:p>
            <a:pPr marL="228600" lvl="0" indent="0" algn="ctr" rtl="0">
              <a:lnSpc>
                <a:spcPct val="150000"/>
              </a:lnSpc>
              <a:spcBef>
                <a:spcPts val="1200"/>
              </a:spcBef>
              <a:spcAft>
                <a:spcPts val="0"/>
              </a:spcAft>
              <a:buClr>
                <a:schemeClr val="dk1"/>
              </a:buClr>
              <a:buSzPts val="1100"/>
              <a:buFont typeface="Arial"/>
              <a:buNone/>
            </a:pPr>
            <a:r>
              <a:rPr lang="en-IN" sz="3000" b="1">
                <a:solidFill>
                  <a:schemeClr val="dk1"/>
                </a:solidFill>
                <a:latin typeface="Algerian"/>
                <a:ea typeface="Algerian"/>
                <a:cs typeface="Algerian"/>
                <a:sym typeface="Algerian"/>
              </a:rPr>
              <a:t>History</a:t>
            </a:r>
            <a:endParaRPr sz="3000" b="1">
              <a:solidFill>
                <a:schemeClr val="dk1"/>
              </a:solidFill>
              <a:latin typeface="Algerian"/>
              <a:ea typeface="Algerian"/>
              <a:cs typeface="Algerian"/>
              <a:sym typeface="Algerian"/>
            </a:endParaRPr>
          </a:p>
          <a:p>
            <a:pPr marL="0" marR="0" lvl="0" indent="0" algn="ctr" rtl="0">
              <a:spcBef>
                <a:spcPts val="1200"/>
              </a:spcBef>
              <a:spcAft>
                <a:spcPts val="0"/>
              </a:spcAft>
              <a:buNone/>
            </a:pPr>
            <a:endParaRPr sz="4000" b="1">
              <a:solidFill>
                <a:srgbClr val="3F3151"/>
              </a:solidFill>
              <a:latin typeface="Calibri"/>
              <a:ea typeface="Calibri"/>
              <a:cs typeface="Calibri"/>
              <a:sym typeface="Calibri"/>
            </a:endParaRPr>
          </a:p>
        </p:txBody>
      </p:sp>
      <p:pic>
        <p:nvPicPr>
          <p:cNvPr id="2097233" name="Google Shape;496;p78"/>
          <p:cNvPicPr preferRelativeResize="0">
            <a:picLocks/>
          </p:cNvPicPr>
          <p:nvPr/>
        </p:nvPicPr>
        <p:blipFill>
          <a:blip r:embed="rId4">
            <a:alphaModFix/>
          </a:blip>
          <a:stretch>
            <a:fillRect/>
          </a:stretch>
        </p:blipFill>
        <p:spPr>
          <a:xfrm>
            <a:off x="1180475" y="1748875"/>
            <a:ext cx="6239651" cy="4159750"/>
          </a:xfrm>
          <a:prstGeom prst="rect">
            <a:avLst/>
          </a:prstGeom>
          <a:noFill/>
          <a:ln>
            <a:noFill/>
          </a:ln>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2097234" name="Google Shape;501;p79"/>
          <p:cNvPicPr preferRelativeResize="0">
            <a:picLocks/>
          </p:cNvPicPr>
          <p:nvPr/>
        </p:nvPicPr>
        <p:blipFill rotWithShape="1">
          <a:blip r:embed="rId3">
            <a:alphaModFix/>
          </a:blip>
          <a:srcRect b="4165"/>
          <a:stretch>
            <a:fillRect/>
          </a:stretch>
        </p:blipFill>
        <p:spPr>
          <a:xfrm>
            <a:off x="0" y="0"/>
            <a:ext cx="9143999" cy="6858000"/>
          </a:xfrm>
          <a:prstGeom prst="rect">
            <a:avLst/>
          </a:prstGeom>
          <a:noFill/>
          <a:ln>
            <a:noFill/>
          </a:ln>
        </p:spPr>
      </p:pic>
      <p:sp>
        <p:nvSpPr>
          <p:cNvPr id="1048796" name="Google Shape;502;p79"/>
          <p:cNvSpPr txBox="1"/>
          <p:nvPr/>
        </p:nvSpPr>
        <p:spPr>
          <a:xfrm>
            <a:off x="1071538" y="1357298"/>
            <a:ext cx="6929400" cy="4062600"/>
          </a:xfrm>
          <a:prstGeom prst="rect">
            <a:avLst/>
          </a:prstGeom>
          <a:noFill/>
          <a:ln>
            <a:noFill/>
          </a:ln>
        </p:spPr>
        <p:txBody>
          <a:bodyPr spcFirstLastPara="1" wrap="square" lIns="91425" tIns="45700" rIns="91425" bIns="45700" anchor="t" anchorCtr="0">
            <a:noAutofit/>
          </a:bodyPr>
          <a:lstStyle/>
          <a:p>
            <a:pPr marL="228600" lvl="0" indent="0" algn="ctr" rtl="0">
              <a:lnSpc>
                <a:spcPct val="150000"/>
              </a:lnSpc>
              <a:spcBef>
                <a:spcPts val="1200"/>
              </a:spcBef>
              <a:spcAft>
                <a:spcPts val="0"/>
              </a:spcAft>
              <a:buClr>
                <a:schemeClr val="dk1"/>
              </a:buClr>
              <a:buSzPts val="1100"/>
              <a:buFont typeface="Arial"/>
              <a:buNone/>
            </a:pPr>
            <a:r>
              <a:rPr lang="en-IN" sz="3000" b="1">
                <a:solidFill>
                  <a:schemeClr val="dk1"/>
                </a:solidFill>
                <a:latin typeface="Algerian"/>
                <a:ea typeface="Algerian"/>
                <a:cs typeface="Algerian"/>
                <a:sym typeface="Algerian"/>
              </a:rPr>
              <a:t>Mission</a:t>
            </a:r>
            <a:endParaRPr sz="3000" b="1">
              <a:solidFill>
                <a:schemeClr val="dk1"/>
              </a:solidFill>
              <a:latin typeface="Algerian"/>
              <a:ea typeface="Algerian"/>
              <a:cs typeface="Algerian"/>
              <a:sym typeface="Algerian"/>
            </a:endParaRPr>
          </a:p>
          <a:p>
            <a:pPr marL="228600" lvl="0" indent="0" algn="ctr" rtl="0">
              <a:lnSpc>
                <a:spcPct val="150000"/>
              </a:lnSpc>
              <a:spcBef>
                <a:spcPts val="1200"/>
              </a:spcBef>
              <a:spcAft>
                <a:spcPts val="0"/>
              </a:spcAft>
              <a:buClr>
                <a:schemeClr val="dk1"/>
              </a:buClr>
              <a:buSzPts val="1100"/>
              <a:buFont typeface="Arial"/>
              <a:buNone/>
            </a:pPr>
            <a:r>
              <a:rPr lang="en-IN" sz="2400">
                <a:solidFill>
                  <a:schemeClr val="dk1"/>
                </a:solidFill>
                <a:latin typeface="Times New Roman"/>
                <a:ea typeface="Times New Roman"/>
                <a:cs typeface="Times New Roman"/>
                <a:sym typeface="Times New Roman"/>
              </a:rPr>
              <a:t>Preparation of </a:t>
            </a:r>
            <a:r>
              <a:rPr lang="en-IN" sz="2400" b="1">
                <a:solidFill>
                  <a:schemeClr val="dk1"/>
                </a:solidFill>
                <a:latin typeface="Times New Roman"/>
                <a:ea typeface="Times New Roman"/>
                <a:cs typeface="Times New Roman"/>
                <a:sym typeface="Times New Roman"/>
              </a:rPr>
              <a:t>INDELIBLE INK </a:t>
            </a:r>
            <a:r>
              <a:rPr lang="en-IN" sz="2400">
                <a:solidFill>
                  <a:schemeClr val="dk1"/>
                </a:solidFill>
                <a:latin typeface="Times New Roman"/>
                <a:ea typeface="Times New Roman"/>
                <a:cs typeface="Times New Roman"/>
                <a:sym typeface="Times New Roman"/>
              </a:rPr>
              <a:t>for elections</a:t>
            </a:r>
            <a:endParaRPr sz="2400">
              <a:solidFill>
                <a:schemeClr val="dk1"/>
              </a:solidFill>
              <a:latin typeface="Times New Roman"/>
              <a:ea typeface="Times New Roman"/>
              <a:cs typeface="Times New Roman"/>
              <a:sym typeface="Times New Roman"/>
            </a:endParaRPr>
          </a:p>
          <a:p>
            <a:pPr marL="0" marR="0" lvl="0" indent="0" algn="l" rtl="0">
              <a:spcBef>
                <a:spcPts val="1200"/>
              </a:spcBef>
              <a:spcAft>
                <a:spcPts val="0"/>
              </a:spcAft>
              <a:buNone/>
            </a:pPr>
            <a:endParaRPr sz="2000" b="1">
              <a:solidFill>
                <a:srgbClr val="5F497A"/>
              </a:solidFill>
              <a:latin typeface="Calibri"/>
              <a:ea typeface="Calibri"/>
              <a:cs typeface="Calibri"/>
              <a:sym typeface="Calibri"/>
            </a:endParaRPr>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2097235" name="Google Shape;507;p80"/>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799" name="Google Shape;508;p80"/>
          <p:cNvSpPr txBox="1"/>
          <p:nvPr/>
        </p:nvSpPr>
        <p:spPr>
          <a:xfrm>
            <a:off x="4178500" y="404025"/>
            <a:ext cx="4965600" cy="6277200"/>
          </a:xfrm>
          <a:prstGeom prst="rect">
            <a:avLst/>
          </a:prstGeom>
          <a:noFill/>
          <a:ln>
            <a:noFill/>
          </a:ln>
        </p:spPr>
        <p:txBody>
          <a:bodyPr spcFirstLastPara="1" wrap="square" lIns="91425" tIns="45700" rIns="91425" bIns="45700" anchor="t" anchorCtr="0">
            <a:noAutofit/>
          </a:bodyPr>
          <a:lstStyle/>
          <a:p>
            <a:pPr marL="228600" lvl="0" indent="0" algn="ctr" rtl="0">
              <a:lnSpc>
                <a:spcPct val="150000"/>
              </a:lnSpc>
              <a:spcBef>
                <a:spcPts val="1200"/>
              </a:spcBef>
              <a:spcAft>
                <a:spcPts val="0"/>
              </a:spcAft>
              <a:buClr>
                <a:schemeClr val="dk1"/>
              </a:buClr>
              <a:buSzPts val="1100"/>
              <a:buFont typeface="Arial"/>
              <a:buNone/>
            </a:pPr>
            <a:r>
              <a:rPr lang="en-IN" sz="3000" b="1">
                <a:solidFill>
                  <a:schemeClr val="dk1"/>
                </a:solidFill>
                <a:latin typeface="Algerian"/>
                <a:ea typeface="Algerian"/>
                <a:cs typeface="Algerian"/>
                <a:sym typeface="Algerian"/>
              </a:rPr>
              <a:t>SHARE HOLDERS</a:t>
            </a:r>
            <a:endParaRPr sz="3000" b="1">
              <a:solidFill>
                <a:schemeClr val="dk1"/>
              </a:solidFill>
              <a:latin typeface="Algerian"/>
              <a:ea typeface="Algerian"/>
              <a:cs typeface="Algerian"/>
              <a:sym typeface="Algerian"/>
            </a:endParaRPr>
          </a:p>
          <a:p>
            <a:pPr marL="457200" lvl="0" indent="-381000" algn="l" rtl="0">
              <a:lnSpc>
                <a:spcPct val="150000"/>
              </a:lnSpc>
              <a:spcBef>
                <a:spcPts val="120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Government of Karnataka – 91.39 percent</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Remaining 1000 Share holders</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Company listed on Bangalore stock exchange but its shares are not rated</a:t>
            </a:r>
            <a:endParaRPr sz="2400">
              <a:solidFill>
                <a:schemeClr val="dk1"/>
              </a:solidFill>
              <a:latin typeface="Times New Roman"/>
              <a:ea typeface="Times New Roman"/>
              <a:cs typeface="Times New Roman"/>
              <a:sym typeface="Times New Roman"/>
            </a:endParaRPr>
          </a:p>
          <a:p>
            <a:pPr marL="0" marR="0" lvl="0" indent="0" algn="ctr" rtl="0">
              <a:spcBef>
                <a:spcPts val="1200"/>
              </a:spcBef>
              <a:spcAft>
                <a:spcPts val="0"/>
              </a:spcAft>
              <a:buNone/>
            </a:pPr>
            <a:endParaRPr sz="4000" b="1">
              <a:solidFill>
                <a:srgbClr val="366092"/>
              </a:solidFill>
              <a:latin typeface="Calibri"/>
              <a:ea typeface="Calibri"/>
              <a:cs typeface="Calibri"/>
              <a:sym typeface="Calibri"/>
            </a:endParaRPr>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2097236" name="Google Shape;513;p81"/>
          <p:cNvPicPr preferRelativeResize="0">
            <a:picLocks/>
          </p:cNvPicPr>
          <p:nvPr/>
        </p:nvPicPr>
        <p:blipFill rotWithShape="1">
          <a:blip r:embed="rId3">
            <a:alphaModFix/>
          </a:blip>
          <a:srcRect/>
          <a:stretch>
            <a:fillRect/>
          </a:stretch>
        </p:blipFill>
        <p:spPr>
          <a:xfrm>
            <a:off x="0" y="0"/>
            <a:ext cx="9144000" cy="6857999"/>
          </a:xfrm>
          <a:prstGeom prst="rect">
            <a:avLst/>
          </a:prstGeom>
          <a:noFill/>
          <a:ln>
            <a:noFill/>
          </a:ln>
        </p:spPr>
      </p:pic>
      <p:sp>
        <p:nvSpPr>
          <p:cNvPr id="1048802" name="Google Shape;514;p81"/>
          <p:cNvSpPr txBox="1"/>
          <p:nvPr/>
        </p:nvSpPr>
        <p:spPr>
          <a:xfrm>
            <a:off x="642898" y="1071550"/>
            <a:ext cx="7414200" cy="5149500"/>
          </a:xfrm>
          <a:prstGeom prst="rect">
            <a:avLst/>
          </a:prstGeom>
          <a:noFill/>
          <a:ln>
            <a:noFill/>
          </a:ln>
        </p:spPr>
        <p:txBody>
          <a:bodyPr spcFirstLastPara="1" wrap="square" lIns="91425" tIns="45700" rIns="91425" bIns="45700" anchor="t" anchorCtr="0">
            <a:noAutofit/>
          </a:bodyPr>
          <a:lstStyle/>
          <a:p>
            <a:pPr marL="1143000" lvl="0" indent="0" algn="ctr" rtl="0">
              <a:lnSpc>
                <a:spcPct val="150000"/>
              </a:lnSpc>
              <a:spcBef>
                <a:spcPts val="1200"/>
              </a:spcBef>
              <a:spcAft>
                <a:spcPts val="0"/>
              </a:spcAft>
              <a:buClr>
                <a:schemeClr val="dk1"/>
              </a:buClr>
              <a:buSzPts val="1100"/>
              <a:buFont typeface="Arial"/>
              <a:buNone/>
            </a:pPr>
            <a:r>
              <a:rPr lang="en-US" sz="3000" b="1">
                <a:solidFill>
                  <a:schemeClr val="dk1"/>
                </a:solidFill>
                <a:latin typeface="Algerian"/>
                <a:ea typeface="Algerian"/>
                <a:cs typeface="Algerian"/>
                <a:sym typeface="Algerian"/>
              </a:rPr>
              <a:t>Facts</a:t>
            </a:r>
            <a:endParaRPr sz="3000" b="1">
              <a:solidFill>
                <a:schemeClr val="dk1"/>
              </a:solidFill>
              <a:latin typeface="Algerian"/>
              <a:ea typeface="Algerian"/>
              <a:cs typeface="Algerian"/>
              <a:sym typeface="Algerian"/>
            </a:endParaRPr>
          </a:p>
          <a:p>
            <a:pPr marL="457200" lvl="0" indent="-381000" algn="l" rtl="0">
              <a:lnSpc>
                <a:spcPct val="150000"/>
              </a:lnSpc>
              <a:spcBef>
                <a:spcPts val="120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Guards seal locks with wax produced.</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Used in Pulse polio campaign</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To mark cancer affected areas</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  Elections in India</a:t>
            </a:r>
            <a:endParaRPr sz="2400">
              <a:solidFill>
                <a:schemeClr val="dk1"/>
              </a:solidFill>
              <a:latin typeface="Times New Roman"/>
              <a:ea typeface="Times New Roman"/>
              <a:cs typeface="Times New Roman"/>
              <a:sym typeface="Times New Roman"/>
            </a:endParaRPr>
          </a:p>
          <a:p>
            <a:pPr marL="0" marR="0" lvl="0" indent="0" algn="ctr" rtl="0">
              <a:spcBef>
                <a:spcPts val="1200"/>
              </a:spcBef>
              <a:spcAft>
                <a:spcPts val="0"/>
              </a:spcAft>
              <a:buNone/>
            </a:pPr>
            <a:endParaRPr sz="4000" b="1">
              <a:solidFill>
                <a:srgbClr val="5F497A"/>
              </a:solidFill>
              <a:latin typeface="Calibri"/>
              <a:ea typeface="Calibri"/>
              <a:cs typeface="Calibri"/>
              <a:sym typeface="Calibri"/>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2097158" name="Google Shape;119;p19" descr="C:\Users\P.Ravalika\Documents\images (20).jpeg"/>
          <p:cNvPicPr preferRelativeResize="0">
            <a:picLocks/>
          </p:cNvPicPr>
          <p:nvPr/>
        </p:nvPicPr>
        <p:blipFill rotWithShape="1">
          <a:blip r:embed="rId3">
            <a:alphaModFix/>
          </a:blip>
          <a:srcRect/>
          <a:stretch>
            <a:fillRect/>
          </a:stretch>
        </p:blipFill>
        <p:spPr>
          <a:xfrm>
            <a:off x="0" y="14069"/>
            <a:ext cx="9144000" cy="6858000"/>
          </a:xfrm>
          <a:prstGeom prst="rect">
            <a:avLst/>
          </a:prstGeom>
          <a:noFill/>
          <a:ln>
            <a:noFill/>
          </a:ln>
        </p:spPr>
      </p:pic>
      <p:sp>
        <p:nvSpPr>
          <p:cNvPr id="1048611" name="Google Shape;120;p19"/>
          <p:cNvSpPr txBox="1"/>
          <p:nvPr/>
        </p:nvSpPr>
        <p:spPr>
          <a:xfrm>
            <a:off x="1714479" y="1214422"/>
            <a:ext cx="5234961" cy="3539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IN" sz="2800" dirty="0" smtClean="0">
              <a:solidFill>
                <a:srgbClr val="538CD5"/>
              </a:solidFill>
              <a:latin typeface="Arial Narrow"/>
              <a:ea typeface="Arial Narrow"/>
              <a:cs typeface="Arial Narrow"/>
              <a:sym typeface="Arial Narrow"/>
            </a:endParaRPr>
          </a:p>
          <a:p>
            <a:pPr marL="0" marR="0" lvl="0" indent="0" algn="l" rtl="0">
              <a:spcBef>
                <a:spcPts val="0"/>
              </a:spcBef>
              <a:spcAft>
                <a:spcPts val="0"/>
              </a:spcAft>
              <a:buNone/>
            </a:pPr>
            <a:endParaRPr lang="en-IN" sz="2800" dirty="0" smtClean="0">
              <a:solidFill>
                <a:srgbClr val="538CD5"/>
              </a:solidFill>
              <a:latin typeface="Arial Narrow"/>
              <a:ea typeface="Arial Narrow"/>
              <a:cs typeface="Arial Narrow"/>
              <a:sym typeface="Arial Narrow"/>
            </a:endParaRPr>
          </a:p>
          <a:p>
            <a:pPr marL="0" marR="0" lvl="0" indent="0" algn="l" rtl="0">
              <a:spcBef>
                <a:spcPts val="0"/>
              </a:spcBef>
              <a:spcAft>
                <a:spcPts val="0"/>
              </a:spcAft>
              <a:buNone/>
            </a:pPr>
            <a:r>
              <a:rPr lang="en-IN" sz="2800" dirty="0" smtClean="0">
                <a:solidFill>
                  <a:srgbClr val="538CD5"/>
                </a:solidFill>
                <a:latin typeface="Arial Narrow"/>
                <a:ea typeface="Arial Narrow"/>
                <a:cs typeface="Arial Narrow"/>
                <a:sym typeface="Arial Narrow"/>
              </a:rPr>
              <a:t>STEP </a:t>
            </a:r>
            <a:r>
              <a:rPr lang="en-IN" sz="2800" dirty="0">
                <a:solidFill>
                  <a:srgbClr val="538CD5"/>
                </a:solidFill>
                <a:latin typeface="Arial Narrow"/>
                <a:ea typeface="Arial Narrow"/>
                <a:cs typeface="Arial Narrow"/>
                <a:sym typeface="Arial Narrow"/>
              </a:rPr>
              <a:t>3:</a:t>
            </a:r>
            <a:r>
              <a:rPr lang="en-IN" sz="2800" dirty="0">
                <a:solidFill>
                  <a:schemeClr val="dk1"/>
                </a:solidFill>
                <a:latin typeface="Arial Narrow"/>
                <a:ea typeface="Arial Narrow"/>
                <a:cs typeface="Arial Narrow"/>
                <a:sym typeface="Arial Narrow"/>
              </a:rPr>
              <a:t> BLENDING AND FILTERING</a:t>
            </a:r>
          </a:p>
          <a:p>
            <a:pPr marL="0" marR="0" lvl="0" indent="0" algn="l" rtl="0">
              <a:spcBef>
                <a:spcPts val="0"/>
              </a:spcBef>
              <a:spcAft>
                <a:spcPts val="0"/>
              </a:spcAft>
              <a:buNone/>
            </a:pPr>
            <a:r>
              <a:rPr lang="en-IN" sz="2800" dirty="0">
                <a:solidFill>
                  <a:srgbClr val="974806"/>
                </a:solidFill>
                <a:latin typeface="Arial Narrow"/>
                <a:ea typeface="Arial Narrow"/>
                <a:cs typeface="Arial Narrow"/>
                <a:sym typeface="Arial Narrow"/>
              </a:rPr>
              <a:t>(Blended and </a:t>
            </a:r>
            <a:r>
              <a:rPr lang="en-IN" sz="2800" dirty="0" err="1">
                <a:solidFill>
                  <a:srgbClr val="974806"/>
                </a:solidFill>
                <a:latin typeface="Arial Narrow"/>
                <a:ea typeface="Arial Narrow"/>
                <a:cs typeface="Arial Narrow"/>
                <a:sym typeface="Arial Narrow"/>
              </a:rPr>
              <a:t>tonned</a:t>
            </a:r>
            <a:r>
              <a:rPr lang="en-IN" sz="2800" dirty="0">
                <a:solidFill>
                  <a:srgbClr val="974806"/>
                </a:solidFill>
                <a:latin typeface="Arial Narrow"/>
                <a:ea typeface="Arial Narrow"/>
                <a:cs typeface="Arial Narrow"/>
                <a:sym typeface="Arial Narrow"/>
              </a:rPr>
              <a:t> paint is filtrated)</a:t>
            </a:r>
          </a:p>
          <a:p>
            <a:pPr marL="0" marR="0" lvl="0" indent="0" algn="l" rtl="0">
              <a:spcBef>
                <a:spcPts val="0"/>
              </a:spcBef>
              <a:spcAft>
                <a:spcPts val="0"/>
              </a:spcAft>
              <a:buNone/>
            </a:pPr>
            <a:r>
              <a:rPr lang="en-IN" sz="2800" dirty="0">
                <a:solidFill>
                  <a:srgbClr val="538CD5"/>
                </a:solidFill>
                <a:latin typeface="Arial Narrow"/>
                <a:ea typeface="Arial Narrow"/>
                <a:cs typeface="Arial Narrow"/>
                <a:sym typeface="Arial Narrow"/>
              </a:rPr>
              <a:t>STEP 4: </a:t>
            </a:r>
            <a:r>
              <a:rPr lang="en-IN" sz="2800" dirty="0">
                <a:solidFill>
                  <a:schemeClr val="dk1"/>
                </a:solidFill>
                <a:latin typeface="Arial Narrow"/>
                <a:ea typeface="Arial Narrow"/>
                <a:cs typeface="Arial Narrow"/>
                <a:sym typeface="Arial Narrow"/>
              </a:rPr>
              <a:t>PACKAGING AND EXPORTING</a:t>
            </a:r>
          </a:p>
          <a:p>
            <a:pPr marL="0" marR="0" lvl="0" indent="0" algn="l" rtl="0">
              <a:spcBef>
                <a:spcPts val="0"/>
              </a:spcBef>
              <a:spcAft>
                <a:spcPts val="0"/>
              </a:spcAft>
              <a:buNone/>
            </a:pPr>
            <a:r>
              <a:rPr lang="en-IN" sz="2800" dirty="0">
                <a:solidFill>
                  <a:srgbClr val="974806"/>
                </a:solidFill>
                <a:latin typeface="Arial Narrow"/>
                <a:ea typeface="Arial Narrow"/>
                <a:cs typeface="Arial Narrow"/>
                <a:sym typeface="Arial Narrow"/>
              </a:rPr>
              <a:t>(Reaching it to the end customers)</a:t>
            </a:r>
            <a:endParaRPr sz="2800">
              <a:solidFill>
                <a:srgbClr val="974806"/>
              </a:solidFill>
              <a:latin typeface="Arial Narrow"/>
              <a:ea typeface="Arial Narrow"/>
              <a:cs typeface="Arial Narrow"/>
              <a:sym typeface="Arial Narrow"/>
            </a:endParaRPr>
          </a:p>
        </p:txBody>
      </p:sp>
    </p:spTree>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2097237" name="Google Shape;519;p82"/>
          <p:cNvPicPr preferRelativeResize="0">
            <a:picLocks/>
          </p:cNvPicPr>
          <p:nvPr/>
        </p:nvPicPr>
        <p:blipFill rotWithShape="1">
          <a:blip r:embed="rId3">
            <a:alphaModFix/>
          </a:blip>
          <a:srcRect b="7937"/>
          <a:stretch>
            <a:fillRect/>
          </a:stretch>
        </p:blipFill>
        <p:spPr>
          <a:xfrm>
            <a:off x="0" y="0"/>
            <a:ext cx="9144000" cy="6858000"/>
          </a:xfrm>
          <a:prstGeom prst="rect">
            <a:avLst/>
          </a:prstGeom>
          <a:noFill/>
          <a:ln>
            <a:noFill/>
          </a:ln>
        </p:spPr>
      </p:pic>
      <p:sp>
        <p:nvSpPr>
          <p:cNvPr id="1048805" name="Google Shape;520;p82"/>
          <p:cNvSpPr txBox="1"/>
          <p:nvPr/>
        </p:nvSpPr>
        <p:spPr>
          <a:xfrm>
            <a:off x="1928801" y="1000094"/>
            <a:ext cx="6821700" cy="46026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400"/>
              </a:spcBef>
              <a:spcAft>
                <a:spcPts val="0"/>
              </a:spcAft>
              <a:buClr>
                <a:schemeClr val="dk1"/>
              </a:buClr>
              <a:buSzPts val="1100"/>
              <a:buFont typeface="Arial"/>
              <a:buNone/>
            </a:pPr>
            <a:r>
              <a:rPr lang="en-IN" sz="3000" b="1">
                <a:solidFill>
                  <a:schemeClr val="dk1"/>
                </a:solidFill>
                <a:highlight>
                  <a:srgbClr val="FFFFFF"/>
                </a:highlight>
                <a:latin typeface="Algerian"/>
                <a:ea typeface="Algerian"/>
                <a:cs typeface="Algerian"/>
                <a:sym typeface="Algerian"/>
              </a:rPr>
              <a:t>Other products</a:t>
            </a:r>
            <a:endParaRPr sz="3000" b="1">
              <a:solidFill>
                <a:schemeClr val="dk1"/>
              </a:solidFill>
              <a:highlight>
                <a:srgbClr val="FFFFFF"/>
              </a:highlight>
              <a:latin typeface="Algerian"/>
              <a:ea typeface="Algerian"/>
              <a:cs typeface="Algerian"/>
              <a:sym typeface="Algerian"/>
            </a:endParaRPr>
          </a:p>
          <a:p>
            <a:pPr marL="0" lvl="0" indent="0" algn="l" rtl="0">
              <a:lnSpc>
                <a:spcPct val="150000"/>
              </a:lnSpc>
              <a:spcBef>
                <a:spcPts val="600"/>
              </a:spcBef>
              <a:spcAft>
                <a:spcPts val="0"/>
              </a:spcAft>
              <a:buClr>
                <a:schemeClr val="dk1"/>
              </a:buClr>
              <a:buSzPts val="1100"/>
              <a:buFont typeface="Arial"/>
              <a:buNone/>
            </a:pPr>
            <a:r>
              <a:rPr lang="en-IN" sz="1600">
                <a:solidFill>
                  <a:schemeClr val="dk1"/>
                </a:solidFill>
                <a:highlight>
                  <a:srgbClr val="FFFFFF"/>
                </a:highlight>
              </a:rPr>
              <a:t> </a:t>
            </a:r>
            <a:endParaRPr sz="1600">
              <a:solidFill>
                <a:schemeClr val="dk1"/>
              </a:solidFill>
              <a:highlight>
                <a:srgbClr val="FFFFFF"/>
              </a:highlight>
            </a:endParaRPr>
          </a:p>
          <a:p>
            <a:pPr marL="457200" lvl="0" indent="-381000" algn="l" rtl="0">
              <a:lnSpc>
                <a:spcPct val="150000"/>
              </a:lnSpc>
              <a:spcBef>
                <a:spcPts val="600"/>
              </a:spcBef>
              <a:spcAft>
                <a:spcPts val="0"/>
              </a:spcAft>
              <a:buClr>
                <a:schemeClr val="dk1"/>
              </a:buClr>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 Chemical-Resistant Paints,</a:t>
            </a:r>
            <a:endParaRPr sz="2400">
              <a:solidFill>
                <a:schemeClr val="dk1"/>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 Enamels,</a:t>
            </a:r>
            <a:endParaRPr sz="2400">
              <a:solidFill>
                <a:schemeClr val="dk1"/>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 Primers, </a:t>
            </a:r>
            <a:endParaRPr sz="2400">
              <a:solidFill>
                <a:schemeClr val="dk1"/>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 Distempers, </a:t>
            </a:r>
            <a:endParaRPr sz="2400">
              <a:solidFill>
                <a:schemeClr val="dk1"/>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 Sealing Wax,</a:t>
            </a:r>
            <a:endParaRPr sz="2400">
              <a:solidFill>
                <a:schemeClr val="dk1"/>
              </a:solidFill>
              <a:highlight>
                <a:srgbClr val="FFFFFF"/>
              </a:highlight>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a:solidFill>
                  <a:schemeClr val="dk1"/>
                </a:solidFill>
                <a:highlight>
                  <a:srgbClr val="FFFFFF"/>
                </a:highlight>
                <a:latin typeface="Times New Roman"/>
                <a:ea typeface="Times New Roman"/>
                <a:cs typeface="Times New Roman"/>
                <a:sym typeface="Times New Roman"/>
              </a:rPr>
              <a:t>Postage Stamp Cancellation, And Polishes</a:t>
            </a:r>
            <a:endParaRPr sz="2400">
              <a:solidFill>
                <a:schemeClr val="dk1"/>
              </a:solidFill>
              <a:highlight>
                <a:srgbClr val="FFFFFF"/>
              </a:highlight>
              <a:latin typeface="Times New Roman"/>
              <a:ea typeface="Times New Roman"/>
              <a:cs typeface="Times New Roman"/>
              <a:sym typeface="Times New Roman"/>
            </a:endParaRPr>
          </a:p>
          <a:p>
            <a:pPr marL="0" marR="0" lvl="0" indent="0" algn="ctr" rtl="0">
              <a:spcBef>
                <a:spcPts val="600"/>
              </a:spcBef>
              <a:spcAft>
                <a:spcPts val="0"/>
              </a:spcAft>
              <a:buNone/>
            </a:pPr>
            <a:endParaRPr sz="4800">
              <a:solidFill>
                <a:srgbClr val="953734"/>
              </a:solidFill>
              <a:latin typeface="Calibri"/>
              <a:ea typeface="Calibri"/>
              <a:cs typeface="Calibri"/>
              <a:sym typeface="Calibri"/>
            </a:endParaRPr>
          </a:p>
          <a:p>
            <a:pPr marL="0" marR="0" lvl="0" indent="0" algn="l" rtl="0">
              <a:spcBef>
                <a:spcPts val="0"/>
              </a:spcBef>
              <a:spcAft>
                <a:spcPts val="0"/>
              </a:spcAft>
              <a:buNone/>
            </a:pPr>
            <a:endParaRPr sz="4800">
              <a:solidFill>
                <a:srgbClr val="953734"/>
              </a:solidFill>
              <a:latin typeface="Calibri"/>
              <a:ea typeface="Calibri"/>
              <a:cs typeface="Calibri"/>
              <a:sym typeface="Calibri"/>
            </a:endParaRPr>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2097238" name="Google Shape;525;p83"/>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808" name="Google Shape;526;p83"/>
          <p:cNvSpPr txBox="1"/>
          <p:nvPr/>
        </p:nvSpPr>
        <p:spPr>
          <a:xfrm>
            <a:off x="1714480" y="1142984"/>
            <a:ext cx="6215106" cy="3785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17365D"/>
              </a:solidFill>
              <a:latin typeface="Calibri"/>
              <a:ea typeface="Calibri"/>
              <a:cs typeface="Calibri"/>
              <a:sym typeface="Calibri"/>
            </a:endParaRPr>
          </a:p>
        </p:txBody>
      </p:sp>
      <p:sp>
        <p:nvSpPr>
          <p:cNvPr id="1048809" name="Google Shape;527;p83"/>
          <p:cNvSpPr txBox="1"/>
          <p:nvPr/>
        </p:nvSpPr>
        <p:spPr>
          <a:xfrm>
            <a:off x="1292900" y="931650"/>
            <a:ext cx="7382400" cy="4994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IN" sz="3000" b="1">
                <a:solidFill>
                  <a:schemeClr val="dk1"/>
                </a:solidFill>
                <a:latin typeface="Algerian"/>
                <a:ea typeface="Algerian"/>
                <a:cs typeface="Algerian"/>
                <a:sym typeface="Algerian"/>
              </a:rPr>
              <a:t>Revenue</a:t>
            </a:r>
            <a:endParaRPr sz="3000" b="1">
              <a:solidFill>
                <a:schemeClr val="dk1"/>
              </a:solidFill>
              <a:latin typeface="Algerian"/>
              <a:ea typeface="Algerian"/>
              <a:cs typeface="Algerian"/>
              <a:sym typeface="Algerian"/>
            </a:endParaRPr>
          </a:p>
          <a:p>
            <a:pPr marL="0" lvl="0" indent="0" algn="l" rtl="0">
              <a:lnSpc>
                <a:spcPct val="150000"/>
              </a:lnSpc>
              <a:spcBef>
                <a:spcPts val="1200"/>
              </a:spcBef>
              <a:spcAft>
                <a:spcPts val="0"/>
              </a:spcAft>
              <a:buNone/>
            </a:pPr>
            <a:r>
              <a:rPr lang="en-IN" sz="2400">
                <a:solidFill>
                  <a:schemeClr val="dk1"/>
                </a:solidFill>
                <a:latin typeface="Times New Roman"/>
                <a:ea typeface="Times New Roman"/>
                <a:cs typeface="Times New Roman"/>
                <a:sym typeface="Times New Roman"/>
              </a:rPr>
              <a:t>Depends on Election</a:t>
            </a:r>
            <a:endParaRPr sz="2400">
              <a:solidFill>
                <a:schemeClr val="dk1"/>
              </a:solidFill>
              <a:latin typeface="Times New Roman"/>
              <a:ea typeface="Times New Roman"/>
              <a:cs typeface="Times New Roman"/>
              <a:sym typeface="Times New Roman"/>
            </a:endParaRPr>
          </a:p>
          <a:p>
            <a:pPr marL="457200" lvl="0" indent="-381000" algn="l" rtl="0">
              <a:lnSpc>
                <a:spcPct val="150000"/>
              </a:lnSpc>
              <a:spcBef>
                <a:spcPts val="1200"/>
              </a:spcBef>
              <a:spcAft>
                <a:spcPts val="0"/>
              </a:spcAft>
              <a:buClr>
                <a:schemeClr val="dk1"/>
              </a:buClr>
              <a:buSzPts val="2400"/>
              <a:buFont typeface="Times New Roman"/>
              <a:buChar char="❏"/>
            </a:pPr>
            <a:r>
              <a:rPr lang="en-IN" sz="2400" b="1">
                <a:solidFill>
                  <a:schemeClr val="dk1"/>
                </a:solidFill>
                <a:latin typeface="Times New Roman"/>
                <a:ea typeface="Times New Roman"/>
                <a:cs typeface="Times New Roman"/>
                <a:sym typeface="Times New Roman"/>
              </a:rPr>
              <a:t>2006-2007, Profits 18Million</a:t>
            </a:r>
            <a:endParaRPr sz="2400" b="1">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b="1">
                <a:solidFill>
                  <a:schemeClr val="dk1"/>
                </a:solidFill>
                <a:latin typeface="Times New Roman"/>
                <a:ea typeface="Times New Roman"/>
                <a:cs typeface="Times New Roman"/>
                <a:sym typeface="Times New Roman"/>
              </a:rPr>
              <a:t>2004, Indian General Election 40Million</a:t>
            </a:r>
            <a:endParaRPr sz="2400" b="1">
              <a:solidFill>
                <a:schemeClr val="dk1"/>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chemeClr val="dk1"/>
              </a:buClr>
              <a:buSzPts val="2400"/>
              <a:buFont typeface="Times New Roman"/>
              <a:buChar char="❏"/>
            </a:pPr>
            <a:r>
              <a:rPr lang="en-IN" sz="2400" b="1">
                <a:solidFill>
                  <a:schemeClr val="dk1"/>
                </a:solidFill>
                <a:latin typeface="Times New Roman"/>
                <a:ea typeface="Times New Roman"/>
                <a:cs typeface="Times New Roman"/>
                <a:sym typeface="Times New Roman"/>
              </a:rPr>
              <a:t>2008, 12.8 Million Cambodia elections</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1048812" name="Google Shape;532;p84"/>
          <p:cNvSpPr txBox="1"/>
          <p:nvPr/>
        </p:nvSpPr>
        <p:spPr>
          <a:xfrm>
            <a:off x="1086775" y="955625"/>
            <a:ext cx="6951600" cy="4740600"/>
          </a:xfrm>
          <a:prstGeom prst="rect">
            <a:avLst/>
          </a:prstGeom>
          <a:noFill/>
          <a:ln>
            <a:noFill/>
          </a:ln>
        </p:spPr>
        <p:txBody>
          <a:bodyPr spcFirstLastPara="1" wrap="square" lIns="91425" tIns="91425" rIns="91425" bIns="91425" anchor="t" anchorCtr="0">
            <a:noAutofit/>
          </a:bodyPr>
          <a:lstStyle/>
          <a:p>
            <a:pPr marL="1371600" lvl="0" indent="-228600" algn="l" rtl="0">
              <a:lnSpc>
                <a:spcPct val="150000"/>
              </a:lnSpc>
              <a:spcBef>
                <a:spcPts val="1200"/>
              </a:spcBef>
              <a:spcAft>
                <a:spcPts val="1200"/>
              </a:spcAft>
              <a:buNone/>
            </a:pPr>
            <a:endParaRPr sz="1200" b="1">
              <a:solidFill>
                <a:schemeClr val="dk1"/>
              </a:solidFill>
              <a:latin typeface="Times New Roman"/>
              <a:ea typeface="Times New Roman"/>
              <a:cs typeface="Times New Roman"/>
              <a:sym typeface="Times New Roman"/>
            </a:endParaRPr>
          </a:p>
        </p:txBody>
      </p:sp>
      <p:sp>
        <p:nvSpPr>
          <p:cNvPr id="1048813" name="Google Shape;533;p84"/>
          <p:cNvSpPr txBox="1"/>
          <p:nvPr/>
        </p:nvSpPr>
        <p:spPr>
          <a:xfrm>
            <a:off x="56125" y="452263"/>
            <a:ext cx="9012900" cy="6258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1200"/>
              </a:spcAft>
              <a:buNone/>
            </a:pPr>
            <a:r>
              <a:rPr lang="en-IN" sz="3000" b="1">
                <a:solidFill>
                  <a:schemeClr val="dk1"/>
                </a:solidFill>
                <a:latin typeface="Algerian"/>
                <a:ea typeface="Algerian"/>
                <a:cs typeface="Algerian"/>
                <a:sym typeface="Algerian"/>
              </a:rPr>
              <a:t>COMPOSITION OF VOTING INK</a:t>
            </a:r>
            <a:endParaRPr sz="3000" b="1">
              <a:solidFill>
                <a:schemeClr val="dk1"/>
              </a:solidFill>
              <a:latin typeface="Algerian"/>
              <a:ea typeface="Algerian"/>
              <a:cs typeface="Algerian"/>
              <a:sym typeface="Algerian"/>
            </a:endParaRPr>
          </a:p>
        </p:txBody>
      </p:sp>
      <p:pic>
        <p:nvPicPr>
          <p:cNvPr id="2097239" name="Google Shape;534;p84"/>
          <p:cNvPicPr preferRelativeResize="0">
            <a:picLocks/>
          </p:cNvPicPr>
          <p:nvPr/>
        </p:nvPicPr>
        <p:blipFill>
          <a:blip r:embed="rId3">
            <a:alphaModFix/>
          </a:blip>
          <a:stretch>
            <a:fillRect/>
          </a:stretch>
        </p:blipFill>
        <p:spPr>
          <a:xfrm>
            <a:off x="1914525" y="2262188"/>
            <a:ext cx="5619750" cy="2638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097240" name="Google Shape;539;p85"/>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816" name="Google Shape;540;p85"/>
          <p:cNvSpPr txBox="1"/>
          <p:nvPr/>
        </p:nvSpPr>
        <p:spPr>
          <a:xfrm>
            <a:off x="1500166" y="1000108"/>
            <a:ext cx="7500990" cy="45243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a:solidFill>
                  <a:srgbClr val="17365D"/>
                </a:solidFill>
                <a:latin typeface="Calibri"/>
                <a:ea typeface="Calibri"/>
                <a:cs typeface="Calibri"/>
                <a:sym typeface="Calibri"/>
              </a:rPr>
              <a:t>ADVANTAGES OF PAINTS</a:t>
            </a:r>
          </a:p>
          <a:p>
            <a:pPr marL="0" marR="0" lvl="0" indent="0" algn="l" rtl="0">
              <a:spcBef>
                <a:spcPts val="0"/>
              </a:spcBef>
              <a:spcAft>
                <a:spcPts val="0"/>
              </a:spcAft>
              <a:buNone/>
            </a:pPr>
            <a:r>
              <a:rPr lang="en-IN" sz="3200">
                <a:solidFill>
                  <a:srgbClr val="3F3151"/>
                </a:solidFill>
                <a:latin typeface="Calibri"/>
                <a:ea typeface="Calibri"/>
                <a:cs typeface="Calibri"/>
                <a:sym typeface="Calibri"/>
              </a:rPr>
              <a:t>1</a:t>
            </a:r>
            <a:r>
              <a:rPr lang="en-IN" sz="3200">
                <a:solidFill>
                  <a:schemeClr val="dk1"/>
                </a:solidFill>
                <a:latin typeface="Calibri"/>
                <a:ea typeface="Calibri"/>
                <a:cs typeface="Calibri"/>
                <a:sym typeface="Calibri"/>
              </a:rPr>
              <a:t>.</a:t>
            </a:r>
            <a:r>
              <a:rPr lang="en-IN" sz="3200">
                <a:solidFill>
                  <a:srgbClr val="494429"/>
                </a:solidFill>
                <a:latin typeface="Calibri"/>
                <a:ea typeface="Calibri"/>
                <a:cs typeface="Calibri"/>
                <a:sym typeface="Calibri"/>
              </a:rPr>
              <a:t>It prevents growth of fungus and bacteria on masonry surfaces.</a:t>
            </a:r>
          </a:p>
          <a:p>
            <a:pPr marL="0" marR="0" lvl="0" indent="0" algn="l" rtl="0">
              <a:spcBef>
                <a:spcPts val="0"/>
              </a:spcBef>
              <a:spcAft>
                <a:spcPts val="0"/>
              </a:spcAft>
              <a:buNone/>
            </a:pPr>
            <a:r>
              <a:rPr lang="en-IN" sz="3200">
                <a:solidFill>
                  <a:srgbClr val="3F3151"/>
                </a:solidFill>
                <a:latin typeface="Calibri"/>
                <a:ea typeface="Calibri"/>
                <a:cs typeface="Calibri"/>
                <a:sym typeface="Calibri"/>
              </a:rPr>
              <a:t>2</a:t>
            </a:r>
            <a:r>
              <a:rPr lang="en-IN" sz="3200">
                <a:solidFill>
                  <a:srgbClr val="494429"/>
                </a:solidFill>
                <a:latin typeface="Calibri"/>
                <a:ea typeface="Calibri"/>
                <a:cs typeface="Calibri"/>
                <a:sym typeface="Calibri"/>
              </a:rPr>
              <a:t>.Cement paint gives you good protection to all kinds of masonry surfaces from ultra violet rays present in sun rays.</a:t>
            </a:r>
          </a:p>
          <a:p>
            <a:pPr marL="0" marR="0" lvl="0" indent="0" algn="l" rtl="0">
              <a:spcBef>
                <a:spcPts val="0"/>
              </a:spcBef>
              <a:spcAft>
                <a:spcPts val="0"/>
              </a:spcAft>
              <a:buNone/>
            </a:pPr>
            <a:r>
              <a:rPr lang="en-IN" sz="3200">
                <a:solidFill>
                  <a:srgbClr val="3F3151"/>
                </a:solidFill>
                <a:latin typeface="Calibri"/>
                <a:ea typeface="Calibri"/>
                <a:cs typeface="Calibri"/>
                <a:sym typeface="Calibri"/>
              </a:rPr>
              <a:t>3</a:t>
            </a:r>
            <a:r>
              <a:rPr lang="en-IN" sz="3200">
                <a:solidFill>
                  <a:srgbClr val="494429"/>
                </a:solidFill>
                <a:latin typeface="Calibri"/>
                <a:ea typeface="Calibri"/>
                <a:cs typeface="Calibri"/>
                <a:sym typeface="Calibri"/>
              </a:rPr>
              <a:t>.It gives good protection from several climatic conditions like heat,water,humidity etc.</a:t>
            </a:r>
            <a:endParaRPr sz="3200">
              <a:solidFill>
                <a:srgbClr val="494429"/>
              </a:solidFill>
              <a:latin typeface="Calibri"/>
              <a:ea typeface="Calibri"/>
              <a:cs typeface="Calibri"/>
              <a:sym typeface="Calibri"/>
            </a:endParaRPr>
          </a:p>
        </p:txBody>
      </p:sp>
    </p:spTree>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2097241" name="Google Shape;545;p86" descr="C:\Users\P.Ravalika\Documents\images (20).jpeg"/>
          <p:cNvPicPr preferRelativeResize="0">
            <a:picLocks/>
          </p:cNvPicPr>
          <p:nvPr/>
        </p:nvPicPr>
        <p:blipFill rotWithShape="1">
          <a:blip r:embed="rId3">
            <a:alphaModFix/>
          </a:blip>
          <a:srcRect/>
          <a:stretch>
            <a:fillRect/>
          </a:stretch>
        </p:blipFill>
        <p:spPr>
          <a:xfrm>
            <a:off x="0" y="0"/>
            <a:ext cx="9144000" cy="6858001"/>
          </a:xfrm>
          <a:prstGeom prst="rect">
            <a:avLst/>
          </a:prstGeom>
          <a:noFill/>
          <a:ln>
            <a:noFill/>
          </a:ln>
        </p:spPr>
      </p:pic>
      <p:sp>
        <p:nvSpPr>
          <p:cNvPr id="1048819" name="Google Shape;546;p86"/>
          <p:cNvSpPr txBox="1"/>
          <p:nvPr/>
        </p:nvSpPr>
        <p:spPr>
          <a:xfrm>
            <a:off x="2571736" y="1357298"/>
            <a:ext cx="4214842" cy="443198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600" b="1" dirty="0">
                <a:solidFill>
                  <a:srgbClr val="FF0000"/>
                </a:solidFill>
                <a:latin typeface="Calibri"/>
                <a:ea typeface="Calibri"/>
                <a:cs typeface="Calibri"/>
                <a:sym typeface="Calibri"/>
              </a:rPr>
              <a:t>RANKING OF THE COMPANIES</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1.Asian paint</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2.Nippon paint</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3.Indigo paint</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4.Berger paint</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5.Shalimar paint</a:t>
            </a: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6.Dulux paint</a:t>
            </a:r>
          </a:p>
          <a:p>
            <a:pPr marL="0" marR="0" lvl="0" indent="0" algn="l" rtl="0">
              <a:spcBef>
                <a:spcPts val="0"/>
              </a:spcBef>
              <a:spcAft>
                <a:spcPts val="0"/>
              </a:spcAft>
              <a:buNone/>
            </a:pPr>
            <a:r>
              <a:rPr lang="en-IN" sz="2400" dirty="0" smtClean="0">
                <a:solidFill>
                  <a:schemeClr val="dk1"/>
                </a:solidFill>
                <a:latin typeface="Calibri"/>
                <a:ea typeface="Calibri"/>
                <a:cs typeface="Calibri"/>
                <a:sym typeface="Calibri"/>
              </a:rPr>
              <a:t>7.Kansai paints</a:t>
            </a:r>
            <a:endParaRPr lang="en-IN"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8.Jotun paints</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2097242" name="Google Shape;551;p87" descr="C:\Users\P.Ravalika\Documents\images (18).jpeg"/>
          <p:cNvPicPr preferRelativeResize="0">
            <a:picLocks/>
          </p:cNvPicPr>
          <p:nvPr/>
        </p:nvPicPr>
        <p:blipFill rotWithShape="1">
          <a:blip r:embed="rId3">
            <a:alphaModFix/>
          </a:blip>
          <a:srcRect b="8450"/>
          <a:stretch>
            <a:fillRect/>
          </a:stretch>
        </p:blipFill>
        <p:spPr>
          <a:xfrm>
            <a:off x="0" y="0"/>
            <a:ext cx="9144000" cy="6858000"/>
          </a:xfrm>
          <a:prstGeom prst="rect">
            <a:avLst/>
          </a:prstGeom>
          <a:noFill/>
          <a:ln>
            <a:noFill/>
          </a:ln>
        </p:spPr>
      </p:pic>
      <p:sp>
        <p:nvSpPr>
          <p:cNvPr id="1048822" name="Google Shape;552;p87"/>
          <p:cNvSpPr txBox="1"/>
          <p:nvPr/>
        </p:nvSpPr>
        <p:spPr>
          <a:xfrm>
            <a:off x="1714480" y="1428736"/>
            <a:ext cx="6357982" cy="452431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a:solidFill>
                  <a:srgbClr val="366092"/>
                </a:solidFill>
                <a:latin typeface="Jacques Francois Shadow"/>
                <a:ea typeface="Jacques Francois Shadow"/>
                <a:cs typeface="Jacques Francois Shadow"/>
                <a:sym typeface="Jacques Francois Shadow"/>
              </a:rPr>
              <a:t>CONCLUSION</a:t>
            </a:r>
          </a:p>
          <a:p>
            <a:pPr marL="0" marR="0" lvl="0" indent="0" algn="l" rtl="0">
              <a:spcBef>
                <a:spcPts val="0"/>
              </a:spcBef>
              <a:spcAft>
                <a:spcPts val="0"/>
              </a:spcAft>
              <a:buNone/>
            </a:pPr>
            <a:endParaRPr sz="2000">
              <a:solidFill>
                <a:schemeClr val="dk1"/>
              </a:solidFill>
              <a:latin typeface="Consolas"/>
              <a:ea typeface="Consolas"/>
              <a:cs typeface="Consolas"/>
              <a:sym typeface="Consolas"/>
            </a:endParaRPr>
          </a:p>
          <a:p>
            <a:pPr marL="0" marR="0" lvl="0" indent="-127000" algn="l" rtl="0">
              <a:spcBef>
                <a:spcPts val="0"/>
              </a:spcBef>
              <a:spcAft>
                <a:spcPts val="0"/>
              </a:spcAft>
              <a:buClr>
                <a:srgbClr val="996600"/>
              </a:buClr>
              <a:buSzPts val="2000"/>
              <a:buFont typeface="Noto Sans Symbols"/>
              <a:buChar char="✔"/>
            </a:pPr>
            <a:r>
              <a:rPr lang="en-IN" sz="2000">
                <a:solidFill>
                  <a:srgbClr val="996600"/>
                </a:solidFill>
                <a:latin typeface="Consolas"/>
                <a:ea typeface="Consolas"/>
                <a:cs typeface="Consolas"/>
                <a:sym typeface="Consolas"/>
              </a:rPr>
              <a:t>Over the next few years,the ratio of industrial paints to decorative paints expected to be 50:50,more in line with the global trend.currently it is 30:70 </a:t>
            </a:r>
          </a:p>
          <a:p>
            <a:pPr marL="0" marR="0" lvl="0" indent="0" algn="l" rtl="0">
              <a:spcBef>
                <a:spcPts val="0"/>
              </a:spcBef>
              <a:spcAft>
                <a:spcPts val="0"/>
              </a:spcAft>
              <a:buNone/>
            </a:pPr>
            <a:endParaRPr sz="2000">
              <a:solidFill>
                <a:srgbClr val="996600"/>
              </a:solidFill>
              <a:latin typeface="Consolas"/>
              <a:ea typeface="Consolas"/>
              <a:cs typeface="Consolas"/>
              <a:sym typeface="Consolas"/>
            </a:endParaRPr>
          </a:p>
          <a:p>
            <a:pPr marL="0" marR="0" lvl="0" indent="-127000" algn="l" rtl="0">
              <a:spcBef>
                <a:spcPts val="0"/>
              </a:spcBef>
              <a:spcAft>
                <a:spcPts val="0"/>
              </a:spcAft>
              <a:buClr>
                <a:srgbClr val="996600"/>
              </a:buClr>
              <a:buSzPts val="2000"/>
              <a:buFont typeface="Noto Sans Symbols"/>
              <a:buChar char="✔"/>
            </a:pPr>
            <a:r>
              <a:rPr lang="en-IN" sz="2000">
                <a:solidFill>
                  <a:srgbClr val="996600"/>
                </a:solidFill>
                <a:latin typeface="Consolas"/>
                <a:ea typeface="Consolas"/>
                <a:cs typeface="Consolas"/>
                <a:sym typeface="Consolas"/>
              </a:rPr>
              <a:t>Decorative paint segment is expected to witness higher growth going forward. </a:t>
            </a:r>
          </a:p>
          <a:p>
            <a:pPr marL="0" marR="0" lvl="0" indent="0" algn="l" rtl="0">
              <a:spcBef>
                <a:spcPts val="0"/>
              </a:spcBef>
              <a:spcAft>
                <a:spcPts val="0"/>
              </a:spcAft>
              <a:buNone/>
            </a:pPr>
            <a:endParaRPr sz="2000">
              <a:solidFill>
                <a:srgbClr val="996600"/>
              </a:solidFill>
              <a:latin typeface="Consolas"/>
              <a:ea typeface="Consolas"/>
              <a:cs typeface="Consolas"/>
              <a:sym typeface="Consolas"/>
            </a:endParaRPr>
          </a:p>
          <a:p>
            <a:pPr marL="0" marR="0" lvl="0" indent="-127000" algn="l" rtl="0">
              <a:spcBef>
                <a:spcPts val="0"/>
              </a:spcBef>
              <a:spcAft>
                <a:spcPts val="0"/>
              </a:spcAft>
              <a:buClr>
                <a:srgbClr val="996600"/>
              </a:buClr>
              <a:buSzPts val="2000"/>
              <a:buFont typeface="Noto Sans Symbols"/>
              <a:buChar char="✔"/>
            </a:pPr>
            <a:r>
              <a:rPr lang="en-IN" sz="2000">
                <a:solidFill>
                  <a:srgbClr val="996600"/>
                </a:solidFill>
                <a:latin typeface="Consolas"/>
                <a:ea typeface="Consolas"/>
                <a:cs typeface="Consolas"/>
                <a:sym typeface="Consolas"/>
              </a:rPr>
              <a:t>The incentives given by the government to the housing sector have benefited the housing sector  immensely. this will benefit key players in the long term.</a:t>
            </a:r>
          </a:p>
        </p:txBody>
      </p:sp>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2097243" name="Google Shape;557;p88"/>
          <p:cNvPicPr preferRelativeResize="0">
            <a:picLocks/>
          </p:cNvPicPr>
          <p:nvPr/>
        </p:nvPicPr>
        <p:blipFill rotWithShape="1">
          <a:blip r:embed="rId3">
            <a:alphaModFix/>
          </a:blip>
          <a:srcRect l="59" b="8928"/>
          <a:stretch>
            <a:fillRect/>
          </a:stretch>
        </p:blipFill>
        <p:spPr>
          <a:xfrm>
            <a:off x="0" y="0"/>
            <a:ext cx="9144000" cy="6858000"/>
          </a:xfrm>
          <a:prstGeom prst="rect">
            <a:avLst/>
          </a:prstGeom>
          <a:noFill/>
          <a:ln>
            <a:noFill/>
          </a:ln>
        </p:spPr>
      </p:pic>
      <p:sp>
        <p:nvSpPr>
          <p:cNvPr id="1048825" name="Google Shape;558;p88"/>
          <p:cNvSpPr txBox="1"/>
          <p:nvPr/>
        </p:nvSpPr>
        <p:spPr>
          <a:xfrm>
            <a:off x="6786578" y="4214818"/>
            <a:ext cx="2357422"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BY,</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RAVALIKA.P</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PRIYA DHARSHINI.U</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PRIYA DHARSHIN.B</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KEERTHANA.M</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DIVYA BARATHI</a:t>
            </a:r>
          </a:p>
          <a:p>
            <a:pPr marL="0" marR="0" lvl="0" indent="0" algn="l" rtl="0">
              <a:spcBef>
                <a:spcPts val="0"/>
              </a:spcBef>
              <a:spcAft>
                <a:spcPts val="0"/>
              </a:spcAft>
              <a:buNone/>
            </a:pPr>
            <a:r>
              <a:rPr lang="en-IN" sz="1800">
                <a:solidFill>
                  <a:schemeClr val="dk1"/>
                </a:solidFill>
                <a:latin typeface="Arial Narrow"/>
                <a:ea typeface="Arial Narrow"/>
                <a:cs typeface="Arial Narrow"/>
                <a:sym typeface="Arial Narrow"/>
              </a:rPr>
              <a:t>DIVYA.M</a:t>
            </a:r>
            <a:endParaRPr sz="1800">
              <a:solidFill>
                <a:schemeClr val="dk1"/>
              </a:solidFill>
              <a:latin typeface="Arial Narrow"/>
              <a:ea typeface="Arial Narrow"/>
              <a:cs typeface="Arial Narrow"/>
              <a:sym typeface="Arial Narrow"/>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097159" name="Google Shape;125;p20"/>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14" name="Google Shape;126;p20"/>
          <p:cNvSpPr txBox="1"/>
          <p:nvPr/>
        </p:nvSpPr>
        <p:spPr>
          <a:xfrm>
            <a:off x="500034" y="1142984"/>
            <a:ext cx="5572164"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6000">
                <a:solidFill>
                  <a:srgbClr val="538CD5"/>
                </a:solidFill>
                <a:latin typeface="Arial Narrow"/>
                <a:ea typeface="Arial Narrow"/>
                <a:cs typeface="Arial Narrow"/>
                <a:sym typeface="Arial Narrow"/>
              </a:rPr>
              <a:t>BERGER PAINTS</a:t>
            </a:r>
          </a:p>
          <a:p>
            <a:pPr marL="0" marR="0" lvl="0" indent="0" algn="ctr" rtl="0">
              <a:spcBef>
                <a:spcPts val="0"/>
              </a:spcBef>
              <a:spcAft>
                <a:spcPts val="0"/>
              </a:spcAft>
              <a:buNone/>
            </a:pPr>
            <a:endParaRPr sz="6000">
              <a:solidFill>
                <a:srgbClr val="538CD5"/>
              </a:solidFill>
              <a:latin typeface="Arial Narrow"/>
              <a:ea typeface="Arial Narrow"/>
              <a:cs typeface="Arial Narrow"/>
              <a:sym typeface="Arial Narrow"/>
            </a:endParaRPr>
          </a:p>
        </p:txBody>
      </p:sp>
      <p:pic>
        <p:nvPicPr>
          <p:cNvPr id="2097160" name="Google Shape;127;p20" descr="C:\Users\P.Ravalika\Documents\IMG_20191007_185253.jpg"/>
          <p:cNvPicPr preferRelativeResize="0">
            <a:picLocks/>
          </p:cNvPicPr>
          <p:nvPr/>
        </p:nvPicPr>
        <p:blipFill rotWithShape="1">
          <a:blip r:embed="rId4">
            <a:alphaModFix/>
          </a:blip>
          <a:srcRect b="8853"/>
          <a:stretch>
            <a:fillRect/>
          </a:stretch>
        </p:blipFill>
        <p:spPr>
          <a:xfrm>
            <a:off x="1357290" y="2143116"/>
            <a:ext cx="3643338" cy="1809466"/>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2097161" name="Google Shape;132;p21"/>
          <p:cNvPicPr preferRelativeResize="0">
            <a:picLocks/>
          </p:cNvPicPr>
          <p:nvPr/>
        </p:nvPicPr>
        <p:blipFill rotWithShape="1">
          <a:blip r:embed="rId3">
            <a:alphaModFix/>
          </a:blip>
          <a:srcRect/>
          <a:stretch>
            <a:fillRect/>
          </a:stretch>
        </p:blipFill>
        <p:spPr>
          <a:xfrm>
            <a:off x="0" y="0"/>
            <a:ext cx="9144000" cy="6858000"/>
          </a:xfrm>
          <a:prstGeom prst="rect">
            <a:avLst/>
          </a:prstGeom>
          <a:noFill/>
          <a:ln>
            <a:noFill/>
          </a:ln>
        </p:spPr>
      </p:pic>
      <p:sp>
        <p:nvSpPr>
          <p:cNvPr id="1048617" name="Google Shape;133;p21"/>
          <p:cNvSpPr txBox="1"/>
          <p:nvPr/>
        </p:nvSpPr>
        <p:spPr>
          <a:xfrm>
            <a:off x="5500694" y="1571612"/>
            <a:ext cx="3214710" cy="44012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800">
                <a:solidFill>
                  <a:srgbClr val="17365D"/>
                </a:solidFill>
                <a:latin typeface="Consolas"/>
                <a:ea typeface="Consolas"/>
                <a:cs typeface="Consolas"/>
                <a:sym typeface="Consolas"/>
              </a:rPr>
              <a:t>Berger paint India ltd is a Indian based company its headquaters is in kolkata </a:t>
            </a:r>
          </a:p>
          <a:p>
            <a:pPr marL="0" marR="0" lvl="0" indent="0" algn="l" rtl="0">
              <a:spcBef>
                <a:spcPts val="0"/>
              </a:spcBef>
              <a:spcAft>
                <a:spcPts val="0"/>
              </a:spcAft>
              <a:buNone/>
            </a:pPr>
            <a:r>
              <a:rPr lang="en-IN" sz="2800">
                <a:solidFill>
                  <a:srgbClr val="17365D"/>
                </a:solidFill>
                <a:latin typeface="Consolas"/>
                <a:ea typeface="Consolas"/>
                <a:cs typeface="Consolas"/>
                <a:sym typeface="Consolas"/>
              </a:rPr>
              <a:t>and it was founded in 17 th december 1923 </a:t>
            </a:r>
            <a:endParaRPr sz="2800">
              <a:solidFill>
                <a:srgbClr val="17365D"/>
              </a:solidFill>
              <a:latin typeface="Consolas"/>
              <a:ea typeface="Consolas"/>
              <a:cs typeface="Consolas"/>
              <a:sym typeface="Consolas"/>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2726</Words>
  <PresentationFormat>On-screen Show (4:3)</PresentationFormat>
  <Paragraphs>382</Paragraphs>
  <Slides>76</Slides>
  <Notes>76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76</vt:i4>
      </vt:variant>
    </vt:vector>
  </HeadingPairs>
  <TitlesOfParts>
    <vt:vector size="92" baseType="lpstr">
      <vt:lpstr>Arial</vt:lpstr>
      <vt:lpstr>EB Garamond</vt:lpstr>
      <vt:lpstr>Arial Narrow</vt:lpstr>
      <vt:lpstr>Gill Sans</vt:lpstr>
      <vt:lpstr>Calibri</vt:lpstr>
      <vt:lpstr>Noto Sans Symbols</vt:lpstr>
      <vt:lpstr>Federo</vt:lpstr>
      <vt:lpstr>Consolas</vt:lpstr>
      <vt:lpstr>Sorts Mill Goudy</vt:lpstr>
      <vt:lpstr>Bell MT</vt:lpstr>
      <vt:lpstr>Courier New</vt:lpstr>
      <vt:lpstr>Arial Rounded</vt:lpstr>
      <vt:lpstr>Algerian</vt:lpstr>
      <vt:lpstr>Times New Roman</vt:lpstr>
      <vt:lpstr>Jacques Francois Shadow</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Nokia 6.1 Plus</dc:creator>
  <cp:lastModifiedBy>Windows User</cp:lastModifiedBy>
  <cp:revision>4</cp:revision>
  <dcterms:created xsi:type="dcterms:W3CDTF">2019-10-10T17:47:50Z</dcterms:created>
  <dcterms:modified xsi:type="dcterms:W3CDTF">2019-11-16T04:19:02Z</dcterms:modified>
</cp:coreProperties>
</file>